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307" r:id="rId3"/>
    <p:sldId id="257" r:id="rId4"/>
    <p:sldId id="299" r:id="rId5"/>
    <p:sldId id="261" r:id="rId6"/>
    <p:sldId id="303" r:id="rId7"/>
    <p:sldId id="262" r:id="rId8"/>
    <p:sldId id="304" r:id="rId9"/>
    <p:sldId id="305" r:id="rId10"/>
    <p:sldId id="306" r:id="rId11"/>
    <p:sldId id="327" r:id="rId12"/>
    <p:sldId id="325" r:id="rId13"/>
    <p:sldId id="263" r:id="rId14"/>
    <p:sldId id="315" r:id="rId15"/>
    <p:sldId id="264" r:id="rId16"/>
    <p:sldId id="317" r:id="rId17"/>
    <p:sldId id="316" r:id="rId18"/>
    <p:sldId id="318" r:id="rId19"/>
    <p:sldId id="319" r:id="rId20"/>
    <p:sldId id="308" r:id="rId21"/>
    <p:sldId id="269" r:id="rId22"/>
    <p:sldId id="310" r:id="rId23"/>
    <p:sldId id="321" r:id="rId24"/>
    <p:sldId id="323" r:id="rId25"/>
    <p:sldId id="324" r:id="rId26"/>
    <p:sldId id="309" r:id="rId27"/>
    <p:sldId id="322" r:id="rId28"/>
    <p:sldId id="271" r:id="rId29"/>
    <p:sldId id="320" r:id="rId30"/>
    <p:sldId id="272" r:id="rId31"/>
    <p:sldId id="268" r:id="rId32"/>
    <p:sldId id="267" r:id="rId33"/>
    <p:sldId id="326" r:id="rId34"/>
    <p:sldId id="274" r:id="rId35"/>
    <p:sldId id="276" r:id="rId36"/>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4" autoAdjust="0"/>
    <p:restoredTop sz="77243" autoAdjust="0"/>
  </p:normalViewPr>
  <p:slideViewPr>
    <p:cSldViewPr>
      <p:cViewPr>
        <p:scale>
          <a:sx n="50" d="100"/>
          <a:sy n="50" d="100"/>
        </p:scale>
        <p:origin x="-1944" y="-18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80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C9C1EDDD-61F2-4D44-9F09-12149483738B}" type="datetimeFigureOut">
              <a:rPr lang="zh-TW" altLang="en-US"/>
              <a:pPr>
                <a:defRPr/>
              </a:pPr>
              <a:t>2015/4/29</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902A1E1B-E7A3-4BB1-9AE0-9FD9EB2C95E7}"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38915"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409A665A-6BBC-4B12-B34B-A670A78E49CD}" type="slidenum">
              <a:rPr lang="zh-TW" altLang="en-US" smtClean="0"/>
              <a:pPr>
                <a:defRPr/>
              </a:pPr>
              <a:t>1</a:t>
            </a:fld>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8131" name="備忘稿版面配置區 2"/>
          <p:cNvSpPr>
            <a:spLocks noGrp="1"/>
          </p:cNvSpPr>
          <p:nvPr>
            <p:ph type="body" idx="1"/>
          </p:nvPr>
        </p:nvSpPr>
        <p:spPr bwMode="auto">
          <a:noFill/>
        </p:spPr>
        <p:txBody>
          <a:bodyPr wrap="square" numCol="1" anchor="t" anchorCtr="0" compatLnSpc="1">
            <a:prstTxWarp prst="textNoShape">
              <a:avLst/>
            </a:prstTxWarp>
          </a:bodyPr>
          <a:lstStyle/>
          <a:p>
            <a:r>
              <a:rPr lang="en-US" altLang="zh-TW" smtClean="0"/>
              <a:t>Updated:</a:t>
            </a:r>
          </a:p>
          <a:p>
            <a:endParaRPr lang="en-US" altLang="zh-TW" smtClean="0"/>
          </a:p>
          <a:p>
            <a:endParaRPr lang="zh-TW" altLang="en-US" smtClean="0"/>
          </a:p>
          <a:p>
            <a:r>
              <a:rPr lang="zh-TW" altLang="en-US" smtClean="0"/>
              <a:t>截至</a:t>
            </a:r>
            <a:r>
              <a:rPr lang="en-US" altLang="zh-TW" smtClean="0"/>
              <a:t>4</a:t>
            </a:r>
            <a:r>
              <a:rPr lang="zh-TW" altLang="en-US" smtClean="0"/>
              <a:t>月</a:t>
            </a:r>
            <a:r>
              <a:rPr lang="en-US" altLang="zh-TW" smtClean="0"/>
              <a:t>28</a:t>
            </a:r>
            <a:r>
              <a:rPr lang="zh-TW" altLang="en-US" smtClean="0"/>
              <a:t>日，本會共籌得超過港幣</a:t>
            </a:r>
            <a:r>
              <a:rPr lang="en-US" altLang="zh-TW" smtClean="0"/>
              <a:t>367</a:t>
            </a:r>
            <a:r>
              <a:rPr lang="zh-TW" altLang="en-US" smtClean="0"/>
              <a:t>萬元的公眾捐款，當中並無政府撥款。 </a:t>
            </a:r>
          </a:p>
          <a:p>
            <a:endParaRPr lang="zh-TW" altLang="en-US" smtClean="0"/>
          </a:p>
          <a:p>
            <a:r>
              <a:rPr lang="zh-TW" altLang="en-US" smtClean="0"/>
              <a:t>包括派人醫護人員到當地協助國際紅十字會賑災。 </a:t>
            </a:r>
          </a:p>
          <a:p>
            <a:endParaRPr lang="en-US" altLang="zh-TW" smtClean="0"/>
          </a:p>
        </p:txBody>
      </p:sp>
      <p:sp>
        <p:nvSpPr>
          <p:cNvPr id="4" name="投影片編號版面配置區 3"/>
          <p:cNvSpPr>
            <a:spLocks noGrp="1"/>
          </p:cNvSpPr>
          <p:nvPr>
            <p:ph type="sldNum" sz="quarter" idx="5"/>
          </p:nvPr>
        </p:nvSpPr>
        <p:spPr/>
        <p:txBody>
          <a:bodyPr/>
          <a:lstStyle/>
          <a:p>
            <a:pPr>
              <a:defRPr/>
            </a:pPr>
            <a:fld id="{DA3A46BE-A3E2-4596-B6EA-02CACBEC7A6D}" type="slidenum">
              <a:rPr lang="zh-TW" altLang="en-US" smtClean="0"/>
              <a:pPr>
                <a:defRPr/>
              </a:pPr>
              <a:t>31</a:t>
            </a:fld>
            <a:endParaRPr lang="zh-TW"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9155" name="備忘稿版面配置區 2"/>
          <p:cNvSpPr>
            <a:spLocks noGrp="1"/>
          </p:cNvSpPr>
          <p:nvPr>
            <p:ph type="body" idx="1"/>
          </p:nvPr>
        </p:nvSpPr>
        <p:spPr bwMode="auto">
          <a:noFill/>
        </p:spPr>
        <p:txBody>
          <a:bodyPr wrap="square" numCol="1" anchor="t" anchorCtr="0" compatLnSpc="1">
            <a:prstTxWarp prst="textNoShape">
              <a:avLst/>
            </a:prstTxWarp>
          </a:bodyPr>
          <a:lstStyle/>
          <a:p>
            <a:r>
              <a:rPr lang="en-US" altLang="zh-TW" smtClean="0"/>
              <a:t>Updated:</a:t>
            </a:r>
          </a:p>
          <a:p>
            <a:endParaRPr lang="en-US" altLang="zh-TW" smtClean="0"/>
          </a:p>
          <a:p>
            <a:pPr eaLnBrk="1" hangingPunct="1"/>
            <a:r>
              <a:rPr lang="en-US" altLang="zh-TW" b="1" smtClean="0"/>
              <a:t>7-11</a:t>
            </a:r>
            <a:r>
              <a:rPr lang="zh-TW" altLang="zh-TW" b="1" smtClean="0"/>
              <a:t>便利店捐款 </a:t>
            </a:r>
            <a:endParaRPr lang="zh-TW" altLang="zh-TW" smtClean="0"/>
          </a:p>
          <a:p>
            <a:pPr eaLnBrk="1" hangingPunct="1">
              <a:spcBef>
                <a:spcPct val="0"/>
              </a:spcBef>
            </a:pPr>
            <a:r>
              <a:rPr lang="zh-TW" altLang="en-US" smtClean="0">
                <a:solidFill>
                  <a:srgbClr val="000000"/>
                </a:solidFill>
              </a:rPr>
              <a:t>即日起至</a:t>
            </a:r>
            <a:r>
              <a:rPr lang="en-US" altLang="zh-TW" smtClean="0">
                <a:solidFill>
                  <a:srgbClr val="000000"/>
                </a:solidFill>
              </a:rPr>
              <a:t>5</a:t>
            </a:r>
            <a:r>
              <a:rPr lang="zh-TW" altLang="en-US" smtClean="0">
                <a:solidFill>
                  <a:srgbClr val="000000"/>
                </a:solidFill>
              </a:rPr>
              <a:t>月</a:t>
            </a:r>
            <a:r>
              <a:rPr lang="en-US" altLang="zh-TW" smtClean="0">
                <a:solidFill>
                  <a:srgbClr val="000000"/>
                </a:solidFill>
              </a:rPr>
              <a:t>10</a:t>
            </a:r>
            <a:r>
              <a:rPr lang="zh-TW" altLang="en-US" smtClean="0">
                <a:solidFill>
                  <a:srgbClr val="000000"/>
                </a:solidFill>
              </a:rPr>
              <a:t>日以現金或八達通捐款 </a:t>
            </a:r>
          </a:p>
          <a:p>
            <a:endParaRPr lang="zh-TW" altLang="en-US" smtClean="0"/>
          </a:p>
        </p:txBody>
      </p:sp>
      <p:sp>
        <p:nvSpPr>
          <p:cNvPr id="4" name="投影片編號版面配置區 3"/>
          <p:cNvSpPr>
            <a:spLocks noGrp="1"/>
          </p:cNvSpPr>
          <p:nvPr>
            <p:ph type="sldNum" sz="quarter" idx="5"/>
          </p:nvPr>
        </p:nvSpPr>
        <p:spPr/>
        <p:txBody>
          <a:bodyPr/>
          <a:lstStyle/>
          <a:p>
            <a:pPr>
              <a:defRPr/>
            </a:pPr>
            <a:fld id="{B51DA740-24BD-4E38-9206-F09E7603D8CD}" type="slidenum">
              <a:rPr lang="zh-TW" altLang="en-US" smtClean="0"/>
              <a:pPr>
                <a:defRPr/>
              </a:pPr>
              <a:t>32</a:t>
            </a:fld>
            <a:endParaRPr lang="zh-TW"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0179" name="備忘稿版面配置區 2"/>
          <p:cNvSpPr>
            <a:spLocks noGrp="1"/>
          </p:cNvSpPr>
          <p:nvPr>
            <p:ph type="body" idx="1"/>
          </p:nvPr>
        </p:nvSpPr>
        <p:spPr bwMode="auto">
          <a:noFill/>
        </p:spPr>
        <p:txBody>
          <a:bodyPr wrap="square" numCol="1" anchor="t" anchorCtr="0" compatLnSpc="1">
            <a:prstTxWarp prst="textNoShape">
              <a:avLst/>
            </a:prstTxWarp>
          </a:bodyPr>
          <a:lstStyle/>
          <a:p>
            <a:r>
              <a:rPr lang="en-US" altLang="zh-TW" smtClean="0"/>
              <a:t>Updated:</a:t>
            </a:r>
          </a:p>
          <a:p>
            <a:endParaRPr lang="en-US" altLang="zh-TW" smtClean="0"/>
          </a:p>
          <a:p>
            <a:endParaRPr lang="zh-TW" altLang="en-US" smtClean="0"/>
          </a:p>
          <a:p>
            <a:r>
              <a:rPr lang="zh-TW" altLang="en-US" smtClean="0"/>
              <a:t>支票捐款 </a:t>
            </a:r>
          </a:p>
          <a:p>
            <a:r>
              <a:rPr lang="zh-TW" altLang="en-US" smtClean="0"/>
              <a:t> 以抬頭「香港紅十字會中國賑災金」</a:t>
            </a:r>
            <a:r>
              <a:rPr lang="en-US" altLang="zh-TW" smtClean="0"/>
              <a:t>(</a:t>
            </a:r>
            <a:r>
              <a:rPr lang="zh-TW" altLang="en-US" smtClean="0"/>
              <a:t>或</a:t>
            </a:r>
            <a:r>
              <a:rPr lang="en-US" altLang="zh-TW" smtClean="0"/>
              <a:t>Hong Kong Red Cross China Relief Fund) (</a:t>
            </a:r>
            <a:r>
              <a:rPr lang="zh-TW" altLang="en-US" smtClean="0"/>
              <a:t>請於支票背後註明「西藏地震</a:t>
            </a:r>
            <a:r>
              <a:rPr lang="en-US" altLang="zh-TW" b="1" smtClean="0"/>
              <a:t>2015</a:t>
            </a:r>
            <a:r>
              <a:rPr lang="zh-TW" altLang="en-US" b="1" smtClean="0"/>
              <a:t>」或 “</a:t>
            </a:r>
            <a:r>
              <a:rPr lang="en-US" altLang="zh-TW" b="1" smtClean="0"/>
              <a:t>Tibet Earthquake 2015”)</a:t>
            </a:r>
            <a:r>
              <a:rPr lang="zh-TW" altLang="en-US" b="1" smtClean="0"/>
              <a:t>，並將劃線支票寄回本會。（地址見下方）。 </a:t>
            </a:r>
          </a:p>
          <a:p>
            <a:endParaRPr lang="zh-TW" altLang="en-US" smtClean="0"/>
          </a:p>
          <a:p>
            <a:r>
              <a:rPr lang="en-US" altLang="zh-TW" b="1" smtClean="0"/>
              <a:t>8.6 </a:t>
            </a:r>
            <a:r>
              <a:rPr lang="zh-TW" altLang="en-US" b="1" smtClean="0"/>
              <a:t>銀行入數 </a:t>
            </a:r>
          </a:p>
          <a:p>
            <a:r>
              <a:rPr lang="zh-TW" altLang="en-US" smtClean="0"/>
              <a:t> 直接存入「香港紅十字會中國賑災金」 </a:t>
            </a:r>
            <a:r>
              <a:rPr lang="en-US" altLang="zh-TW" smtClean="0"/>
              <a:t>(</a:t>
            </a:r>
            <a:r>
              <a:rPr lang="zh-TW" altLang="en-US" smtClean="0"/>
              <a:t>或</a:t>
            </a:r>
            <a:r>
              <a:rPr lang="en-US" altLang="zh-TW" b="1" smtClean="0"/>
              <a:t>Hong Kong Red Cross China Relief Fund)</a:t>
            </a:r>
            <a:r>
              <a:rPr lang="zh-TW" altLang="en-US" b="1" smtClean="0"/>
              <a:t>： </a:t>
            </a:r>
          </a:p>
          <a:p>
            <a:r>
              <a:rPr lang="zh-TW" altLang="en-US" smtClean="0"/>
              <a:t>銀行 	戶口號碼 	</a:t>
            </a:r>
          </a:p>
          <a:p>
            <a:r>
              <a:rPr lang="zh-TW" altLang="en-US" smtClean="0"/>
              <a:t>匯豐銀行 	</a:t>
            </a:r>
            <a:r>
              <a:rPr lang="en-US" altLang="zh-TW" smtClean="0"/>
              <a:t>567-650155-016 	</a:t>
            </a:r>
          </a:p>
          <a:p>
            <a:r>
              <a:rPr lang="zh-TW" altLang="en-US" smtClean="0"/>
              <a:t>恒生銀行 	</a:t>
            </a:r>
            <a:r>
              <a:rPr lang="en-US" altLang="zh-TW" smtClean="0"/>
              <a:t>267-175123-001 	</a:t>
            </a:r>
          </a:p>
          <a:p>
            <a:r>
              <a:rPr lang="zh-TW" altLang="en-US" smtClean="0"/>
              <a:t>中銀香港 	</a:t>
            </a:r>
            <a:r>
              <a:rPr lang="en-US" altLang="zh-TW" smtClean="0"/>
              <a:t>012-806-0-000161-7 	</a:t>
            </a:r>
          </a:p>
          <a:p>
            <a:r>
              <a:rPr lang="zh-TW" altLang="en-US" smtClean="0"/>
              <a:t>東亞銀行 	</a:t>
            </a:r>
            <a:r>
              <a:rPr lang="en-US" altLang="zh-TW" smtClean="0"/>
              <a:t>514-40-39966-3 	</a:t>
            </a:r>
          </a:p>
          <a:p>
            <a:endParaRPr lang="zh-TW" altLang="en-US" smtClean="0"/>
          </a:p>
        </p:txBody>
      </p:sp>
      <p:sp>
        <p:nvSpPr>
          <p:cNvPr id="4" name="投影片編號版面配置區 3"/>
          <p:cNvSpPr>
            <a:spLocks noGrp="1"/>
          </p:cNvSpPr>
          <p:nvPr>
            <p:ph type="sldNum" sz="quarter" idx="5"/>
          </p:nvPr>
        </p:nvSpPr>
        <p:spPr/>
        <p:txBody>
          <a:bodyPr/>
          <a:lstStyle/>
          <a:p>
            <a:pPr>
              <a:defRPr/>
            </a:pPr>
            <a:fld id="{4C0274F3-C5B6-44D6-8AB2-E23A5A52DE07}" type="slidenum">
              <a:rPr lang="zh-TW" altLang="en-US" smtClean="0"/>
              <a:pPr>
                <a:defRPr/>
              </a:pPr>
              <a:t>33</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39939" name="備忘稿版面配置區 2"/>
          <p:cNvSpPr>
            <a:spLocks noGrp="1"/>
          </p:cNvSpPr>
          <p:nvPr>
            <p:ph type="body" idx="1"/>
          </p:nvPr>
        </p:nvSpPr>
        <p:spPr bwMode="auto">
          <a:noFill/>
        </p:spPr>
        <p:txBody>
          <a:bodyPr wrap="square" numCol="1" anchor="t" anchorCtr="0" compatLnSpc="1">
            <a:prstTxWarp prst="textNoShape">
              <a:avLst/>
            </a:prstTxWarp>
          </a:bodyPr>
          <a:lstStyle/>
          <a:p>
            <a:r>
              <a:rPr lang="zh-TW" altLang="en-US" smtClean="0"/>
              <a:t> 地震震源深度在０－</a:t>
            </a:r>
            <a:r>
              <a:rPr lang="en-US" altLang="zh-TW" smtClean="0"/>
              <a:t>30</a:t>
            </a:r>
            <a:r>
              <a:rPr lang="zh-TW" altLang="en-US" smtClean="0"/>
              <a:t>公里者稱為極淺地震（</a:t>
            </a:r>
            <a:r>
              <a:rPr lang="en-US" altLang="zh-TW" smtClean="0"/>
              <a:t>very shallow earth quake</a:t>
            </a:r>
            <a:r>
              <a:rPr lang="zh-TW" altLang="en-US" smtClean="0"/>
              <a:t>）。在</a:t>
            </a:r>
            <a:r>
              <a:rPr lang="en-US" altLang="zh-TW" smtClean="0"/>
              <a:t>31</a:t>
            </a:r>
            <a:r>
              <a:rPr lang="zh-TW" altLang="en-US" smtClean="0"/>
              <a:t>－</a:t>
            </a:r>
            <a:r>
              <a:rPr lang="en-US" altLang="zh-TW" smtClean="0"/>
              <a:t>70</a:t>
            </a:r>
            <a:r>
              <a:rPr lang="zh-TW" altLang="en-US" smtClean="0"/>
              <a:t>公里間者稱為淺層地震（</a:t>
            </a:r>
            <a:r>
              <a:rPr lang="en-US" altLang="zh-TW" smtClean="0"/>
              <a:t>shallow earthquak</a:t>
            </a:r>
            <a:r>
              <a:rPr lang="zh-TW" altLang="en-US" smtClean="0"/>
              <a:t>）。在 </a:t>
            </a:r>
            <a:r>
              <a:rPr lang="en-US" altLang="zh-TW" smtClean="0"/>
              <a:t>71</a:t>
            </a:r>
            <a:r>
              <a:rPr lang="zh-TW" altLang="en-US" smtClean="0"/>
              <a:t>－</a:t>
            </a:r>
            <a:r>
              <a:rPr lang="en-US" altLang="zh-TW" smtClean="0"/>
              <a:t>300</a:t>
            </a:r>
            <a:r>
              <a:rPr lang="zh-TW" altLang="en-US" smtClean="0"/>
              <a:t>公里間者稱為中層地震（</a:t>
            </a:r>
            <a:r>
              <a:rPr lang="en-US" altLang="zh-TW" smtClean="0"/>
              <a:t>intermediate earthquake</a:t>
            </a:r>
            <a:r>
              <a:rPr lang="zh-TW" altLang="en-US" smtClean="0"/>
              <a:t>）。在 </a:t>
            </a:r>
            <a:r>
              <a:rPr lang="en-US" altLang="zh-TW" smtClean="0"/>
              <a:t>301 </a:t>
            </a:r>
            <a:r>
              <a:rPr lang="zh-TW" altLang="en-US" smtClean="0"/>
              <a:t>－</a:t>
            </a:r>
            <a:r>
              <a:rPr lang="en-US" altLang="zh-TW" smtClean="0"/>
              <a:t>700</a:t>
            </a:r>
            <a:r>
              <a:rPr lang="zh-TW" altLang="en-US" smtClean="0"/>
              <a:t>公里之地震為深 層地震（</a:t>
            </a:r>
            <a:r>
              <a:rPr lang="en-US" altLang="zh-TW" smtClean="0"/>
              <a:t>deep earthquake</a:t>
            </a:r>
            <a:r>
              <a:rPr lang="zh-TW" altLang="en-US" smtClean="0"/>
              <a:t>）。</a:t>
            </a:r>
          </a:p>
        </p:txBody>
      </p:sp>
      <p:sp>
        <p:nvSpPr>
          <p:cNvPr id="4" name="投影片編號版面配置區 3"/>
          <p:cNvSpPr>
            <a:spLocks noGrp="1"/>
          </p:cNvSpPr>
          <p:nvPr>
            <p:ph type="sldNum" sz="quarter" idx="5"/>
          </p:nvPr>
        </p:nvSpPr>
        <p:spPr/>
        <p:txBody>
          <a:bodyPr/>
          <a:lstStyle/>
          <a:p>
            <a:pPr>
              <a:defRPr/>
            </a:pPr>
            <a:fld id="{A37E301D-7994-4CF5-92FF-C64DBC5B316E}" type="slidenum">
              <a:rPr lang="zh-TW" altLang="en-US" smtClean="0"/>
              <a:pPr>
                <a:defRPr/>
              </a:pPr>
              <a:t>11</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0963"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zh-TW" altLang="en-US" smtClean="0"/>
              <a:t>尼泊爾昨天的</a:t>
            </a:r>
            <a:r>
              <a:rPr lang="en-US" altLang="zh-TW" smtClean="0"/>
              <a:t>7.9</a:t>
            </a:r>
            <a:r>
              <a:rPr lang="zh-TW" altLang="en-US" smtClean="0"/>
              <a:t>級地震，震源深度只有</a:t>
            </a:r>
            <a:r>
              <a:rPr lang="en-US" altLang="zh-TW" smtClean="0"/>
              <a:t>15</a:t>
            </a:r>
            <a:r>
              <a:rPr lang="zh-TW" altLang="en-US" smtClean="0"/>
              <a:t>公里，屬於淺層地震。由於震源近地面，釋放的能量集中在較少的地方，破壞力更大。專家指，今次地震釋放的能量，是</a:t>
            </a:r>
            <a:r>
              <a:rPr lang="en-US" altLang="zh-TW" smtClean="0"/>
              <a:t>2008</a:t>
            </a:r>
            <a:r>
              <a:rPr lang="zh-TW" altLang="en-US" smtClean="0"/>
              <a:t>年中國四川省汶川地震的</a:t>
            </a:r>
            <a:r>
              <a:rPr lang="en-US" altLang="zh-TW" smtClean="0"/>
              <a:t>1.4</a:t>
            </a:r>
            <a:r>
              <a:rPr lang="zh-TW" altLang="en-US" smtClean="0"/>
              <a:t>倍。</a:t>
            </a:r>
          </a:p>
          <a:p>
            <a:pPr eaLnBrk="1" hangingPunct="1"/>
            <a:r>
              <a:rPr lang="zh-TW" altLang="en-US" smtClean="0"/>
              <a:t>地質專家指出，地震震源深度和震央位置，有時比震級更重要。在同一震級下，淺層地震破壞力遠比深層地震大，因為深層地震震源離地面較遠，地震能量傳送時間較長，抵達地面時能量衰減較多，地面搖晃程度因此較低；淺層地震離地面距離近，能量傳送至地面時間短，地面搖晃程度較高，破壞力也較大。</a:t>
            </a:r>
            <a:br>
              <a:rPr lang="zh-TW" altLang="en-US" smtClean="0"/>
            </a:br>
            <a:r>
              <a:rPr lang="zh-TW" altLang="en-US" smtClean="0"/>
              <a:t>美國地質勘探局將震源深度分三種，</a:t>
            </a:r>
            <a:r>
              <a:rPr lang="en-US" altLang="zh-TW" smtClean="0"/>
              <a:t>70</a:t>
            </a:r>
            <a:r>
              <a:rPr lang="zh-TW" altLang="en-US" smtClean="0"/>
              <a:t>公里以內屬淺層地震，</a:t>
            </a:r>
            <a:r>
              <a:rPr lang="en-US" altLang="zh-TW" smtClean="0"/>
              <a:t>70</a:t>
            </a:r>
            <a:r>
              <a:rPr lang="zh-TW" altLang="en-US" smtClean="0"/>
              <a:t>至</a:t>
            </a:r>
            <a:r>
              <a:rPr lang="en-US" altLang="zh-TW" smtClean="0"/>
              <a:t>300</a:t>
            </a:r>
            <a:r>
              <a:rPr lang="zh-TW" altLang="en-US" smtClean="0"/>
              <a:t>公里之間屬中層，</a:t>
            </a:r>
            <a:r>
              <a:rPr lang="en-US" altLang="zh-TW" smtClean="0"/>
              <a:t>300</a:t>
            </a:r>
            <a:r>
              <a:rPr lang="zh-TW" altLang="en-US" smtClean="0"/>
              <a:t>公里以上屬深層。在陸地發生的地震，</a:t>
            </a:r>
            <a:r>
              <a:rPr lang="en-US" altLang="zh-TW" smtClean="0"/>
              <a:t>95%</a:t>
            </a:r>
            <a:r>
              <a:rPr lang="zh-TW" altLang="en-US" smtClean="0"/>
              <a:t>以上是淺層地震，對人類影響最大。中層地震</a:t>
            </a:r>
            <a:r>
              <a:rPr lang="en-US" altLang="zh-TW" smtClean="0"/>
              <a:t>90%</a:t>
            </a:r>
            <a:r>
              <a:rPr lang="zh-TW" altLang="en-US" smtClean="0"/>
              <a:t>以上發生在環太平洋地震帶上，深層地震多發生在太平洋一帶的深海溝附近，兩者一般不會造成災害。</a:t>
            </a:r>
            <a:br>
              <a:rPr lang="zh-TW" altLang="en-US" smtClean="0"/>
            </a:br>
            <a:r>
              <a:rPr lang="zh-TW" altLang="en-US" smtClean="0"/>
              <a:t>尼泊爾位處喜瑪拉雅山脈，鄰近印度及歐亞板塊邊緣，全國領土都屬地震帶範圍，地震災害連年，其中</a:t>
            </a:r>
            <a:r>
              <a:rPr lang="en-US" altLang="zh-TW" smtClean="0"/>
              <a:t>1934</a:t>
            </a:r>
            <a:r>
              <a:rPr lang="zh-TW" altLang="en-US" smtClean="0"/>
              <a:t>年發生的尼泊爾比哈爾</a:t>
            </a:r>
            <a:r>
              <a:rPr lang="en-US" altLang="zh-TW" smtClean="0"/>
              <a:t>8</a:t>
            </a:r>
            <a:r>
              <a:rPr lang="zh-TW" altLang="en-US" smtClean="0"/>
              <a:t>級大地震殺傷力最強，死亡人數估計達</a:t>
            </a:r>
            <a:r>
              <a:rPr lang="en-US" altLang="zh-TW" smtClean="0"/>
              <a:t>1.08</a:t>
            </a:r>
            <a:r>
              <a:rPr lang="zh-TW" altLang="en-US" smtClean="0"/>
              <a:t>萬至</a:t>
            </a:r>
            <a:r>
              <a:rPr lang="en-US" altLang="zh-TW" smtClean="0"/>
              <a:t>1.2</a:t>
            </a:r>
            <a:r>
              <a:rPr lang="zh-TW" altLang="en-US" smtClean="0"/>
              <a:t>萬人。</a:t>
            </a:r>
            <a:br>
              <a:rPr lang="zh-TW" altLang="en-US" smtClean="0"/>
            </a:br>
            <a:r>
              <a:rPr lang="zh-TW" altLang="en-US" smtClean="0"/>
              <a:t>尼泊爾地震科技協會</a:t>
            </a:r>
            <a:r>
              <a:rPr lang="en-US" altLang="zh-TW" smtClean="0"/>
              <a:t>/</a:t>
            </a:r>
            <a:r>
              <a:rPr lang="zh-TW" altLang="en-US" smtClean="0"/>
              <a:t>美國地質勘探局 </a:t>
            </a:r>
          </a:p>
          <a:p>
            <a:pPr eaLnBrk="1" hangingPunct="1"/>
            <a:endParaRPr lang="zh-TW" altLang="en-US" smtClean="0"/>
          </a:p>
        </p:txBody>
      </p:sp>
      <p:sp>
        <p:nvSpPr>
          <p:cNvPr id="4" name="投影片編號版面配置區 3"/>
          <p:cNvSpPr>
            <a:spLocks noGrp="1"/>
          </p:cNvSpPr>
          <p:nvPr>
            <p:ph type="sldNum" sz="quarter" idx="5"/>
          </p:nvPr>
        </p:nvSpPr>
        <p:spPr/>
        <p:txBody>
          <a:bodyPr/>
          <a:lstStyle/>
          <a:p>
            <a:pPr>
              <a:defRPr/>
            </a:pPr>
            <a:fld id="{378B284C-ED5F-454C-9D05-3EE2A9314244}" type="slidenum">
              <a:rPr lang="zh-TW" altLang="en-US" smtClean="0"/>
              <a:pPr>
                <a:defRPr/>
              </a:pPr>
              <a:t>12</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198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a:p>
            <a:pPr eaLnBrk="1" hangingPunct="1">
              <a:spcBef>
                <a:spcPct val="0"/>
              </a:spcBef>
            </a:pPr>
            <a:r>
              <a:rPr lang="zh-TW" altLang="en-US" smtClean="0"/>
              <a:t> 香港紅十字會 </a:t>
            </a:r>
          </a:p>
          <a:p>
            <a:pPr eaLnBrk="1" hangingPunct="1">
              <a:spcBef>
                <a:spcPct val="0"/>
              </a:spcBef>
            </a:pPr>
            <a:r>
              <a:rPr lang="zh-TW" altLang="en-US" smtClean="0"/>
              <a:t>「尼泊爾地震</a:t>
            </a:r>
            <a:r>
              <a:rPr lang="en-US" altLang="zh-TW" smtClean="0"/>
              <a:t>2015</a:t>
            </a:r>
            <a:r>
              <a:rPr lang="zh-TW" altLang="en-US" smtClean="0"/>
              <a:t>」</a:t>
            </a:r>
            <a:r>
              <a:rPr lang="en-US" altLang="zh-TW" smtClean="0"/>
              <a:t>- </a:t>
            </a:r>
            <a:r>
              <a:rPr lang="zh-TW" altLang="en-US" smtClean="0"/>
              <a:t>常見問題與答案 </a:t>
            </a:r>
          </a:p>
          <a:p>
            <a:pPr eaLnBrk="1" hangingPunct="1">
              <a:spcBef>
                <a:spcPct val="0"/>
              </a:spcBef>
            </a:pPr>
            <a:r>
              <a:rPr lang="zh-TW" altLang="en-US" smtClean="0"/>
              <a:t>只供內部使用及傳閱 </a:t>
            </a:r>
          </a:p>
          <a:p>
            <a:pPr eaLnBrk="1" hangingPunct="1">
              <a:spcBef>
                <a:spcPct val="0"/>
              </a:spcBef>
            </a:pPr>
            <a:r>
              <a:rPr lang="en-US" altLang="zh-TW" b="1" smtClean="0"/>
              <a:t>(</a:t>
            </a:r>
            <a:r>
              <a:rPr lang="zh-TW" altLang="en-US" b="1" smtClean="0"/>
              <a:t>最後更新</a:t>
            </a:r>
            <a:r>
              <a:rPr lang="en-US" altLang="zh-TW" b="1" smtClean="0"/>
              <a:t>︰2015</a:t>
            </a:r>
            <a:r>
              <a:rPr lang="zh-TW" altLang="en-US" b="1" smtClean="0"/>
              <a:t>年</a:t>
            </a:r>
            <a:r>
              <a:rPr lang="en-US" altLang="zh-TW" b="1" smtClean="0"/>
              <a:t>4</a:t>
            </a:r>
            <a:r>
              <a:rPr lang="zh-TW" altLang="en-US" b="1" smtClean="0"/>
              <a:t>月</a:t>
            </a:r>
            <a:r>
              <a:rPr lang="en-US" altLang="zh-TW" b="1" smtClean="0"/>
              <a:t>27</a:t>
            </a:r>
            <a:r>
              <a:rPr lang="zh-TW" altLang="en-US" b="1" smtClean="0"/>
              <a:t>日</a:t>
            </a:r>
            <a:r>
              <a:rPr lang="en-US" altLang="zh-TW" b="1" smtClean="0"/>
              <a:t>, </a:t>
            </a:r>
            <a:r>
              <a:rPr lang="zh-TW" altLang="en-US" b="1" smtClean="0"/>
              <a:t>中午</a:t>
            </a:r>
            <a:r>
              <a:rPr lang="en-US" altLang="zh-TW" b="1" smtClean="0"/>
              <a:t>12:00) </a:t>
            </a:r>
          </a:p>
          <a:p>
            <a:pPr eaLnBrk="1" hangingPunct="1">
              <a:spcBef>
                <a:spcPct val="0"/>
              </a:spcBef>
            </a:pPr>
            <a:endParaRPr lang="en-US" altLang="zh-TW" b="1" smtClean="0"/>
          </a:p>
          <a:p>
            <a:pPr eaLnBrk="1" hangingPunct="1">
              <a:spcBef>
                <a:spcPct val="0"/>
              </a:spcBef>
            </a:pPr>
            <a:endParaRPr lang="zh-TW" altLang="en-US" smtClean="0"/>
          </a:p>
          <a:p>
            <a:pPr eaLnBrk="1" hangingPunct="1">
              <a:spcBef>
                <a:spcPct val="0"/>
              </a:spcBef>
            </a:pPr>
            <a:r>
              <a:rPr lang="zh-TW" altLang="en-US" smtClean="0"/>
              <a:t> </a:t>
            </a:r>
          </a:p>
          <a:p>
            <a:pPr eaLnBrk="1" hangingPunct="1">
              <a:spcBef>
                <a:spcPct val="0"/>
              </a:spcBef>
            </a:pPr>
            <a:r>
              <a:rPr lang="en-US" altLang="zh-TW" smtClean="0"/>
              <a:t>4</a:t>
            </a:r>
            <a:r>
              <a:rPr lang="zh-TW" altLang="en-US" smtClean="0"/>
              <a:t>月</a:t>
            </a:r>
            <a:r>
              <a:rPr lang="en-US" altLang="zh-TW" smtClean="0"/>
              <a:t>25</a:t>
            </a:r>
            <a:r>
              <a:rPr lang="zh-TW" altLang="en-US" smtClean="0"/>
              <a:t>日，尼泊爾發生</a:t>
            </a:r>
            <a:r>
              <a:rPr lang="en-US" altLang="zh-TW" smtClean="0"/>
              <a:t>7.9</a:t>
            </a:r>
            <a:r>
              <a:rPr lang="zh-TW" altLang="en-US" smtClean="0"/>
              <a:t>級强烈地震，震央距離首都加德滿都約</a:t>
            </a:r>
            <a:r>
              <a:rPr lang="en-US" altLang="zh-TW" smtClean="0"/>
              <a:t>80</a:t>
            </a:r>
            <a:r>
              <a:rPr lang="zh-TW" altLang="en-US" smtClean="0"/>
              <a:t>公里，隨後發生多次餘震，已造成至少</a:t>
            </a:r>
            <a:r>
              <a:rPr lang="en-US" altLang="zh-TW" smtClean="0"/>
              <a:t>3,200</a:t>
            </a:r>
            <a:r>
              <a:rPr lang="zh-TW" altLang="en-US" smtClean="0"/>
              <a:t>人死亡，大約</a:t>
            </a:r>
            <a:r>
              <a:rPr lang="en-US" altLang="zh-TW" smtClean="0"/>
              <a:t>6,535</a:t>
            </a:r>
            <a:r>
              <a:rPr lang="zh-TW" altLang="en-US" smtClean="0"/>
              <a:t>人受傷，多人仍埋在瓦礫中等待救援，估計死亡人數和受災人數會繼續上升 </a:t>
            </a:r>
          </a:p>
          <a:p>
            <a:pPr eaLnBrk="1" hangingPunct="1">
              <a:spcBef>
                <a:spcPct val="0"/>
              </a:spcBef>
            </a:pPr>
            <a:endParaRPr lang="zh-TW" altLang="en-US" smtClean="0"/>
          </a:p>
        </p:txBody>
      </p:sp>
      <p:sp>
        <p:nvSpPr>
          <p:cNvPr id="35844"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A37525-C8EB-497A-ADB5-24812A916123}" type="slidenum">
              <a:rPr lang="zh-TW" altLang="en-US" smtClean="0"/>
              <a:pPr fontAlgn="base">
                <a:spcBef>
                  <a:spcPct val="0"/>
                </a:spcBef>
                <a:spcAft>
                  <a:spcPct val="0"/>
                </a:spcAft>
                <a:defRPr/>
              </a:pPr>
              <a:t>13</a:t>
            </a:fld>
            <a:endParaRPr lang="zh-TW"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3011" name="備忘稿版面配置區 2"/>
          <p:cNvSpPr>
            <a:spLocks noGrp="1"/>
          </p:cNvSpPr>
          <p:nvPr>
            <p:ph type="body" idx="1"/>
          </p:nvPr>
        </p:nvSpPr>
        <p:spPr bwMode="auto">
          <a:noFill/>
        </p:spPr>
        <p:txBody>
          <a:bodyPr wrap="square" numCol="1" anchor="t" anchorCtr="0" compatLnSpc="1">
            <a:prstTxWarp prst="textNoShape">
              <a:avLst/>
            </a:prstTxWarp>
          </a:bodyPr>
          <a:lstStyle/>
          <a:p>
            <a:r>
              <a:rPr lang="en-US" altLang="zh-TW" smtClean="0"/>
              <a:t>Updated: </a:t>
            </a:r>
            <a:endParaRPr lang="zh-TW" altLang="en-US" smtClean="0"/>
          </a:p>
          <a:p>
            <a:r>
              <a:rPr lang="zh-TW" altLang="en-US" smtClean="0"/>
              <a:t> </a:t>
            </a:r>
          </a:p>
          <a:p>
            <a:r>
              <a:rPr lang="zh-TW" altLang="en-US" smtClean="0"/>
              <a:t>根據聯合國的災情評估報告顯示，是次地震受影響了</a:t>
            </a:r>
            <a:r>
              <a:rPr lang="en-US" altLang="zh-TW" smtClean="0"/>
              <a:t>800</a:t>
            </a:r>
            <a:r>
              <a:rPr lang="zh-TW" altLang="en-US" smtClean="0"/>
              <a:t>萬人，當中有</a:t>
            </a:r>
            <a:r>
              <a:rPr lang="en-US" altLang="zh-TW" smtClean="0"/>
              <a:t>200</a:t>
            </a:r>
            <a:r>
              <a:rPr lang="zh-TW" altLang="en-US" smtClean="0"/>
              <a:t>萬人分布在</a:t>
            </a:r>
            <a:r>
              <a:rPr lang="en-US" altLang="zh-TW" smtClean="0"/>
              <a:t>11</a:t>
            </a:r>
            <a:r>
              <a:rPr lang="zh-TW" altLang="en-US" smtClean="0"/>
              <a:t>個受災最嚴重的區域。 </a:t>
            </a:r>
          </a:p>
          <a:p>
            <a:endParaRPr lang="zh-TW" altLang="en-US" smtClean="0"/>
          </a:p>
          <a:p>
            <a:r>
              <a:rPr lang="zh-TW" altLang="en-US" smtClean="0"/>
              <a:t> </a:t>
            </a:r>
          </a:p>
          <a:p>
            <a:r>
              <a:rPr lang="zh-TW" altLang="en-US" smtClean="0"/>
              <a:t>直至</a:t>
            </a:r>
            <a:r>
              <a:rPr lang="en-US" altLang="zh-TW" smtClean="0"/>
              <a:t>4</a:t>
            </a:r>
            <a:r>
              <a:rPr lang="zh-TW" altLang="en-US" smtClean="0"/>
              <a:t>月</a:t>
            </a:r>
            <a:r>
              <a:rPr lang="en-US" altLang="zh-TW" smtClean="0"/>
              <a:t>28</a:t>
            </a:r>
            <a:r>
              <a:rPr lang="zh-TW" altLang="en-US" smtClean="0"/>
              <a:t>日，已造成至少</a:t>
            </a:r>
            <a:r>
              <a:rPr lang="en-US" altLang="zh-TW" smtClean="0"/>
              <a:t>4,300</a:t>
            </a:r>
            <a:r>
              <a:rPr lang="zh-TW" altLang="en-US" smtClean="0"/>
              <a:t>人死亡，超過</a:t>
            </a:r>
            <a:r>
              <a:rPr lang="en-US" altLang="zh-TW" smtClean="0"/>
              <a:t>8,000</a:t>
            </a:r>
            <a:r>
              <a:rPr lang="zh-TW" altLang="en-US" smtClean="0"/>
              <a:t>人受傷</a:t>
            </a:r>
            <a:endParaRPr lang="en-US" altLang="zh-TW" smtClean="0"/>
          </a:p>
          <a:p>
            <a:endParaRPr lang="en-US" altLang="zh-TW" smtClean="0"/>
          </a:p>
          <a:p>
            <a:endParaRPr lang="zh-TW" altLang="en-US" smtClean="0"/>
          </a:p>
          <a:p>
            <a:r>
              <a:rPr lang="zh-TW" altLang="en-US" smtClean="0"/>
              <a:t> </a:t>
            </a:r>
          </a:p>
          <a:p>
            <a:r>
              <a:rPr lang="zh-TW" altLang="en-US" smtClean="0"/>
              <a:t>部份傷者需要在室外接受治療。 </a:t>
            </a:r>
          </a:p>
          <a:p>
            <a:endParaRPr lang="zh-TW" altLang="en-US" smtClean="0"/>
          </a:p>
          <a:p>
            <a:endParaRPr lang="zh-TW" altLang="en-US" smtClean="0"/>
          </a:p>
        </p:txBody>
      </p:sp>
      <p:sp>
        <p:nvSpPr>
          <p:cNvPr id="4" name="投影片編號版面配置區 3"/>
          <p:cNvSpPr>
            <a:spLocks noGrp="1"/>
          </p:cNvSpPr>
          <p:nvPr>
            <p:ph type="sldNum" sz="quarter" idx="5"/>
          </p:nvPr>
        </p:nvSpPr>
        <p:spPr/>
        <p:txBody>
          <a:bodyPr/>
          <a:lstStyle/>
          <a:p>
            <a:pPr>
              <a:defRPr/>
            </a:pPr>
            <a:fld id="{A2A0F719-B175-4CB7-B463-BF8E4A7BE4AE}" type="slidenum">
              <a:rPr lang="zh-TW" altLang="en-US" smtClean="0"/>
              <a:pPr>
                <a:defRPr/>
              </a:pPr>
              <a:t>17</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4035" name="備忘稿版面配置區 2"/>
          <p:cNvSpPr>
            <a:spLocks noGrp="1"/>
          </p:cNvSpPr>
          <p:nvPr>
            <p:ph type="body" idx="1"/>
          </p:nvPr>
        </p:nvSpPr>
        <p:spPr bwMode="auto">
          <a:noFill/>
        </p:spPr>
        <p:txBody>
          <a:bodyPr wrap="square" numCol="1" anchor="t" anchorCtr="0" compatLnSpc="1">
            <a:prstTxWarp prst="textNoShape">
              <a:avLst/>
            </a:prstTxWarp>
          </a:bodyPr>
          <a:lstStyle/>
          <a:p>
            <a:r>
              <a:rPr lang="en-US" altLang="zh-TW" smtClean="0"/>
              <a:t>Updated:</a:t>
            </a:r>
          </a:p>
          <a:p>
            <a:endParaRPr lang="en-US" altLang="zh-TW" smtClean="0"/>
          </a:p>
          <a:p>
            <a:endParaRPr lang="zh-TW" altLang="en-US" smtClean="0"/>
          </a:p>
          <a:p>
            <a:r>
              <a:rPr lang="zh-TW" altLang="en-US" smtClean="0"/>
              <a:t> </a:t>
            </a:r>
          </a:p>
          <a:p>
            <a:r>
              <a:rPr lang="zh-TW" altLang="en-US" smtClean="0"/>
              <a:t>西藏日喀則市最少</a:t>
            </a:r>
            <a:r>
              <a:rPr lang="en-US" altLang="zh-TW" smtClean="0"/>
              <a:t>8</a:t>
            </a:r>
            <a:r>
              <a:rPr lang="zh-TW" altLang="en-US" smtClean="0"/>
              <a:t>個县和阿里地區的普蘭县</a:t>
            </a:r>
            <a:r>
              <a:rPr lang="en-US" altLang="zh-TW" smtClean="0"/>
              <a:t>30</a:t>
            </a:r>
            <a:r>
              <a:rPr lang="zh-TW" altLang="en-US" smtClean="0"/>
              <a:t>萬人受災。 </a:t>
            </a:r>
          </a:p>
          <a:p>
            <a:endParaRPr lang="en-US" altLang="zh-TW" smtClean="0"/>
          </a:p>
          <a:p>
            <a:r>
              <a:rPr lang="zh-TW" altLang="en-US" smtClean="0"/>
              <a:t>據西藏自治區民政廳報告，截至</a:t>
            </a:r>
            <a:r>
              <a:rPr lang="en-US" altLang="zh-TW" smtClean="0"/>
              <a:t>4</a:t>
            </a:r>
            <a:r>
              <a:rPr lang="zh-TW" altLang="en-US" smtClean="0"/>
              <a:t>月</a:t>
            </a:r>
            <a:r>
              <a:rPr lang="en-US" altLang="zh-TW" smtClean="0"/>
              <a:t>28</a:t>
            </a:r>
            <a:r>
              <a:rPr lang="zh-TW" altLang="en-US" smtClean="0"/>
              <a:t>日</a:t>
            </a:r>
            <a:r>
              <a:rPr lang="en-US" altLang="zh-TW" smtClean="0"/>
              <a:t>9</a:t>
            </a:r>
            <a:r>
              <a:rPr lang="zh-TW" altLang="en-US" smtClean="0"/>
              <a:t>時統計，尼泊爾</a:t>
            </a:r>
            <a:r>
              <a:rPr lang="en-US" altLang="zh-TW" smtClean="0"/>
              <a:t>8.1</a:t>
            </a:r>
            <a:r>
              <a:rPr lang="zh-TW" altLang="en-US" smtClean="0"/>
              <a:t>級地震及其餘震共造成西藏自治區</a:t>
            </a:r>
            <a:r>
              <a:rPr lang="en-US" altLang="zh-TW" smtClean="0"/>
              <a:t>25</a:t>
            </a:r>
            <a:r>
              <a:rPr lang="zh-TW" altLang="en-US" smtClean="0"/>
              <a:t>人死亡，</a:t>
            </a:r>
            <a:r>
              <a:rPr lang="en-US" altLang="zh-TW" smtClean="0"/>
              <a:t>4</a:t>
            </a:r>
            <a:r>
              <a:rPr lang="zh-TW" altLang="en-US" smtClean="0"/>
              <a:t>人失蹤，</a:t>
            </a:r>
            <a:r>
              <a:rPr lang="en-US" altLang="zh-TW" smtClean="0"/>
              <a:t>117</a:t>
            </a:r>
            <a:r>
              <a:rPr lang="zh-TW" altLang="en-US" smtClean="0"/>
              <a:t>人受傷，</a:t>
            </a:r>
            <a:r>
              <a:rPr lang="en-US" altLang="zh-TW" smtClean="0"/>
              <a:t>1685</a:t>
            </a:r>
            <a:r>
              <a:rPr lang="zh-TW" altLang="en-US" smtClean="0"/>
              <a:t>戶房屋倒塌，</a:t>
            </a:r>
            <a:r>
              <a:rPr lang="en-US" altLang="zh-TW" smtClean="0"/>
              <a:t>15408</a:t>
            </a:r>
            <a:r>
              <a:rPr lang="zh-TW" altLang="en-US" smtClean="0"/>
              <a:t>戶房屋不同程度損壞。 </a:t>
            </a:r>
          </a:p>
          <a:p>
            <a:endParaRPr lang="zh-TW" altLang="en-US" smtClean="0"/>
          </a:p>
        </p:txBody>
      </p:sp>
      <p:sp>
        <p:nvSpPr>
          <p:cNvPr id="4" name="投影片編號版面配置區 3"/>
          <p:cNvSpPr>
            <a:spLocks noGrp="1"/>
          </p:cNvSpPr>
          <p:nvPr>
            <p:ph type="sldNum" sz="quarter" idx="5"/>
          </p:nvPr>
        </p:nvSpPr>
        <p:spPr/>
        <p:txBody>
          <a:bodyPr/>
          <a:lstStyle/>
          <a:p>
            <a:pPr>
              <a:defRPr/>
            </a:pPr>
            <a:fld id="{2CF87945-CD0A-44CB-A833-6263C37AE193}" type="slidenum">
              <a:rPr lang="zh-TW" altLang="en-US" smtClean="0"/>
              <a:pPr>
                <a:defRPr/>
              </a:pPr>
              <a:t>19</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5059"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zh-TW" altLang="en-US" smtClean="0"/>
              <a:t>根據</a:t>
            </a:r>
          </a:p>
          <a:p>
            <a:pPr eaLnBrk="1" hangingPunct="1">
              <a:spcBef>
                <a:spcPct val="0"/>
              </a:spcBef>
            </a:pPr>
            <a:r>
              <a:rPr lang="zh-TW" altLang="en-US" smtClean="0"/>
              <a:t> 香港紅十字會 </a:t>
            </a:r>
          </a:p>
          <a:p>
            <a:pPr eaLnBrk="1" hangingPunct="1">
              <a:spcBef>
                <a:spcPct val="0"/>
              </a:spcBef>
            </a:pPr>
            <a:r>
              <a:rPr lang="zh-TW" altLang="en-US" smtClean="0"/>
              <a:t>「尼泊爾地震</a:t>
            </a:r>
            <a:r>
              <a:rPr lang="en-US" altLang="zh-TW" smtClean="0"/>
              <a:t>2015</a:t>
            </a:r>
            <a:r>
              <a:rPr lang="zh-TW" altLang="en-US" smtClean="0"/>
              <a:t>」</a:t>
            </a:r>
            <a:r>
              <a:rPr lang="en-US" altLang="zh-TW" smtClean="0"/>
              <a:t>- </a:t>
            </a:r>
            <a:r>
              <a:rPr lang="zh-TW" altLang="en-US" smtClean="0"/>
              <a:t>常見問題與答案 </a:t>
            </a:r>
          </a:p>
          <a:p>
            <a:pPr eaLnBrk="1" hangingPunct="1">
              <a:spcBef>
                <a:spcPct val="0"/>
              </a:spcBef>
            </a:pPr>
            <a:r>
              <a:rPr lang="zh-TW" altLang="en-US" smtClean="0"/>
              <a:t>只供內部使用及傳閱 </a:t>
            </a:r>
          </a:p>
          <a:p>
            <a:pPr eaLnBrk="1" hangingPunct="1">
              <a:spcBef>
                <a:spcPct val="0"/>
              </a:spcBef>
            </a:pPr>
            <a:r>
              <a:rPr lang="en-US" altLang="zh-TW" b="1" smtClean="0"/>
              <a:t>(</a:t>
            </a:r>
            <a:r>
              <a:rPr lang="zh-TW" altLang="en-US" b="1" smtClean="0"/>
              <a:t>最後更新</a:t>
            </a:r>
            <a:r>
              <a:rPr lang="en-US" altLang="zh-TW" b="1" smtClean="0"/>
              <a:t>︰2015</a:t>
            </a:r>
            <a:r>
              <a:rPr lang="zh-TW" altLang="en-US" b="1" smtClean="0"/>
              <a:t>年</a:t>
            </a:r>
            <a:r>
              <a:rPr lang="en-US" altLang="zh-TW" b="1" smtClean="0"/>
              <a:t>4</a:t>
            </a:r>
            <a:r>
              <a:rPr lang="zh-TW" altLang="en-US" b="1" smtClean="0"/>
              <a:t>月</a:t>
            </a:r>
            <a:r>
              <a:rPr lang="en-US" altLang="zh-TW" b="1" smtClean="0"/>
              <a:t>27</a:t>
            </a:r>
            <a:r>
              <a:rPr lang="zh-TW" altLang="en-US" b="1" smtClean="0"/>
              <a:t>日</a:t>
            </a:r>
            <a:r>
              <a:rPr lang="en-US" altLang="zh-TW" b="1" smtClean="0"/>
              <a:t>, </a:t>
            </a:r>
            <a:r>
              <a:rPr lang="zh-TW" altLang="en-US" b="1" smtClean="0"/>
              <a:t>中午</a:t>
            </a:r>
            <a:r>
              <a:rPr lang="en-US" altLang="zh-TW" b="1" smtClean="0"/>
              <a:t>12:00)</a:t>
            </a:r>
          </a:p>
          <a:p>
            <a:pPr eaLnBrk="1" hangingPunct="1">
              <a:spcBef>
                <a:spcPct val="0"/>
              </a:spcBef>
            </a:pPr>
            <a:endParaRPr lang="en-US" altLang="zh-TW" b="1" smtClean="0"/>
          </a:p>
          <a:p>
            <a:pPr eaLnBrk="1" hangingPunct="1">
              <a:spcBef>
                <a:spcPct val="0"/>
              </a:spcBef>
            </a:pPr>
            <a:r>
              <a:rPr lang="en-US" altLang="zh-TW" b="1" smtClean="0"/>
              <a:t>Updated:</a:t>
            </a:r>
          </a:p>
          <a:p>
            <a:endParaRPr lang="zh-TW" altLang="en-US" smtClean="0"/>
          </a:p>
          <a:p>
            <a:r>
              <a:rPr lang="zh-TW" altLang="en-US" smtClean="0"/>
              <a:t>超過</a:t>
            </a:r>
            <a:r>
              <a:rPr lang="en-US" altLang="zh-TW" smtClean="0"/>
              <a:t>140</a:t>
            </a:r>
            <a:r>
              <a:rPr lang="zh-TW" altLang="en-US" smtClean="0"/>
              <a:t>萬人需要緊急食物援助。 </a:t>
            </a:r>
          </a:p>
          <a:p>
            <a:pPr eaLnBrk="1" hangingPunct="1">
              <a:spcBef>
                <a:spcPct val="0"/>
              </a:spcBef>
            </a:pPr>
            <a:r>
              <a:rPr lang="en-US" altLang="zh-TW" b="1" smtClean="0"/>
              <a:t> </a:t>
            </a:r>
            <a:endParaRPr lang="zh-TW" altLang="en-US" smtClean="0"/>
          </a:p>
        </p:txBody>
      </p:sp>
      <p:sp>
        <p:nvSpPr>
          <p:cNvPr id="36868"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AE60FA-37BA-45E5-84AE-5558239FFAFB}" type="slidenum">
              <a:rPr lang="zh-TW" altLang="en-US" smtClean="0"/>
              <a:pPr fontAlgn="base">
                <a:spcBef>
                  <a:spcPct val="0"/>
                </a:spcBef>
                <a:spcAft>
                  <a:spcPct val="0"/>
                </a:spcAft>
                <a:defRPr/>
              </a:pPr>
              <a:t>21</a:t>
            </a:fld>
            <a:endParaRPr lang="zh-TW"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6083"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smtClean="0"/>
          </a:p>
          <a:p>
            <a:r>
              <a:rPr lang="zh-TW" altLang="en-US" smtClean="0"/>
              <a:t> </a:t>
            </a:r>
            <a:r>
              <a:rPr lang="en-US" altLang="zh-TW" smtClean="0"/>
              <a:t>updated:</a:t>
            </a:r>
            <a:endParaRPr lang="zh-TW" altLang="en-US" smtClean="0"/>
          </a:p>
          <a:p>
            <a:r>
              <a:rPr lang="zh-TW" altLang="en-US" smtClean="0"/>
              <a:t>各國的搜救隊伍已陸續抵達當地並且展開搜救工作，希望盡快救出生還者。 </a:t>
            </a:r>
          </a:p>
          <a:p>
            <a:endParaRPr lang="zh-TW" altLang="en-US" smtClean="0"/>
          </a:p>
        </p:txBody>
      </p:sp>
      <p:sp>
        <p:nvSpPr>
          <p:cNvPr id="4" name="投影片編號版面配置區 3"/>
          <p:cNvSpPr>
            <a:spLocks noGrp="1"/>
          </p:cNvSpPr>
          <p:nvPr>
            <p:ph type="sldNum" sz="quarter" idx="5"/>
          </p:nvPr>
        </p:nvSpPr>
        <p:spPr/>
        <p:txBody>
          <a:bodyPr/>
          <a:lstStyle/>
          <a:p>
            <a:pPr>
              <a:defRPr/>
            </a:pPr>
            <a:fld id="{81D7CFB0-E63D-49A9-98B6-BF3CF85CE02E}" type="slidenum">
              <a:rPr lang="zh-TW" altLang="en-US" smtClean="0"/>
              <a:pPr>
                <a:defRPr/>
              </a:pPr>
              <a:t>28</a:t>
            </a:fld>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7107" name="備忘稿版面配置區 2"/>
          <p:cNvSpPr>
            <a:spLocks noGrp="1"/>
          </p:cNvSpPr>
          <p:nvPr>
            <p:ph type="body" idx="1"/>
          </p:nvPr>
        </p:nvSpPr>
        <p:spPr bwMode="auto">
          <a:noFill/>
        </p:spPr>
        <p:txBody>
          <a:bodyPr wrap="square" numCol="1" anchor="t" anchorCtr="0" compatLnSpc="1">
            <a:prstTxWarp prst="textNoShape">
              <a:avLst/>
            </a:prstTxWarp>
          </a:bodyPr>
          <a:lstStyle/>
          <a:p>
            <a:r>
              <a:rPr lang="en-US" altLang="zh-TW" smtClean="0"/>
              <a:t>Updated:</a:t>
            </a:r>
          </a:p>
          <a:p>
            <a:endParaRPr lang="zh-TW" altLang="en-US" smtClean="0"/>
          </a:p>
          <a:p>
            <a:r>
              <a:rPr lang="zh-TW" altLang="en-US" smtClean="0"/>
              <a:t>中國紅十字會決定在緊急救援階段向尼泊爾地震災區提供</a:t>
            </a:r>
            <a:r>
              <a:rPr lang="en-US" altLang="zh-TW" smtClean="0"/>
              <a:t>500</a:t>
            </a:r>
            <a:r>
              <a:rPr lang="zh-TW" altLang="en-US" smtClean="0"/>
              <a:t>萬元人民幣的人道援助</a:t>
            </a:r>
            <a:r>
              <a:rPr lang="en-US" altLang="zh-TW" smtClean="0"/>
              <a:t>(</a:t>
            </a:r>
            <a:r>
              <a:rPr lang="zh-TW" altLang="en-US" smtClean="0"/>
              <a:t>其中包括</a:t>
            </a:r>
            <a:r>
              <a:rPr lang="en-US" altLang="zh-TW" smtClean="0"/>
              <a:t>2000</a:t>
            </a:r>
            <a:r>
              <a:rPr lang="zh-TW" altLang="en-US" smtClean="0"/>
              <a:t>頂帳篷</a:t>
            </a:r>
            <a:r>
              <a:rPr lang="en-US" altLang="zh-TW" smtClean="0"/>
              <a:t>)</a:t>
            </a:r>
            <a:r>
              <a:rPr lang="zh-TW" altLang="en-US" smtClean="0"/>
              <a:t>。 </a:t>
            </a:r>
            <a:endParaRPr lang="en-US" altLang="zh-TW" smtClean="0"/>
          </a:p>
          <a:p>
            <a:endParaRPr lang="en-US" altLang="zh-TW" smtClean="0"/>
          </a:p>
          <a:p>
            <a:endParaRPr lang="zh-TW" altLang="en-US" smtClean="0"/>
          </a:p>
          <a:p>
            <a:r>
              <a:rPr lang="zh-TW" altLang="en-US" smtClean="0"/>
              <a:t>中國紅十字會緊急啟動三級應急響應，並向災區緊急調運棉帳篷、棉被、衣物等價值</a:t>
            </a:r>
            <a:r>
              <a:rPr lang="en-US" altLang="zh-TW" smtClean="0"/>
              <a:t>101.51</a:t>
            </a:r>
            <a:r>
              <a:rPr lang="zh-TW" altLang="en-US" smtClean="0"/>
              <a:t>萬元的救災款物，該批應急物資正在付運途中。 </a:t>
            </a:r>
          </a:p>
          <a:p>
            <a:r>
              <a:rPr lang="zh-TW" altLang="en-US" smtClean="0"/>
              <a:t> 西藏自治區日喀則紅十字會已趕赴災區開展救災工作。 </a:t>
            </a:r>
          </a:p>
          <a:p>
            <a:endParaRPr lang="zh-TW" altLang="en-US" smtClean="0"/>
          </a:p>
          <a:p>
            <a:endParaRPr lang="zh-TW" altLang="en-US" smtClean="0"/>
          </a:p>
        </p:txBody>
      </p:sp>
      <p:sp>
        <p:nvSpPr>
          <p:cNvPr id="4" name="投影片編號版面配置區 3"/>
          <p:cNvSpPr>
            <a:spLocks noGrp="1"/>
          </p:cNvSpPr>
          <p:nvPr>
            <p:ph type="sldNum" sz="quarter" idx="5"/>
          </p:nvPr>
        </p:nvSpPr>
        <p:spPr/>
        <p:txBody>
          <a:bodyPr/>
          <a:lstStyle/>
          <a:p>
            <a:pPr>
              <a:defRPr/>
            </a:pPr>
            <a:fld id="{E07037A2-F87E-4D58-B2AA-D217A44047D5}" type="slidenum">
              <a:rPr lang="zh-TW" altLang="en-US" smtClean="0"/>
              <a:pPr>
                <a:defRPr/>
              </a:pPr>
              <a:t>30</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fld id="{85FC822D-A765-462A-9C6A-989848278A4C}" type="datetimeFigureOut">
              <a:rPr lang="zh-TW" altLang="en-US"/>
              <a:pPr>
                <a:defRPr/>
              </a:pPr>
              <a:t>2015/4/29</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8AA9A19C-D492-400F-949F-13C8BA55FFB7}" type="slidenum">
              <a:rPr lang="zh-TW" altLang="en-US"/>
              <a:pPr>
                <a:defRPr/>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E3A4EEE0-D513-4483-B6E3-4591EC17C970}" type="datetimeFigureOut">
              <a:rPr lang="zh-TW" altLang="en-US"/>
              <a:pPr>
                <a:defRPr/>
              </a:pPr>
              <a:t>2015/4/29</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23DF9F44-F327-49B0-B1F8-602E20C3E92B}"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86E1CE27-E021-4177-90A4-BD320A17D763}" type="datetimeFigureOut">
              <a:rPr lang="zh-TW" altLang="en-US"/>
              <a:pPr>
                <a:defRPr/>
              </a:pPr>
              <a:t>2015/4/29</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F6FF2C57-0B80-4C29-93E0-2D418780C1AC}"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82184383-A206-46D6-B4FF-BC1DAEC12CAA}" type="datetimeFigureOut">
              <a:rPr lang="zh-TW" altLang="en-US"/>
              <a:pPr>
                <a:defRPr/>
              </a:pPr>
              <a:t>2015/4/29</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8773D2AF-DA8E-427A-88C4-31CDA0836BC3}"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BBECFBF7-8312-4C96-93C3-F833BA7F6C65}" type="datetimeFigureOut">
              <a:rPr lang="zh-TW" altLang="en-US"/>
              <a:pPr>
                <a:defRPr/>
              </a:pPr>
              <a:t>2015/4/29</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8D3DB17A-5D11-437F-A10A-CCB9BE0F5B00}"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fld id="{66377D33-A592-48CA-B7E1-F98992F33BD4}" type="datetimeFigureOut">
              <a:rPr lang="zh-TW" altLang="en-US"/>
              <a:pPr>
                <a:defRPr/>
              </a:pPr>
              <a:t>2015/4/29</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97B4456A-3500-42EA-BC78-EF31BBA731C4}"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fld id="{FAD76C66-7982-4A8A-8887-BAEC092183CD}" type="datetimeFigureOut">
              <a:rPr lang="zh-TW" altLang="en-US"/>
              <a:pPr>
                <a:defRPr/>
              </a:pPr>
              <a:t>2015/4/29</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909B2D17-3963-4EFC-BC65-87E9AB7788CE}"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fld id="{E6433C21-4731-4B0F-BF3B-F007E857F702}" type="datetimeFigureOut">
              <a:rPr lang="zh-TW" altLang="en-US"/>
              <a:pPr>
                <a:defRPr/>
              </a:pPr>
              <a:t>2015/4/29</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2767377F-DAF4-4E67-A233-950B677A9CDD}"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DFA5D061-C00A-42A7-BE13-91D493C6353E}" type="datetimeFigureOut">
              <a:rPr lang="zh-TW" altLang="en-US"/>
              <a:pPr>
                <a:defRPr/>
              </a:pPr>
              <a:t>2015/4/29</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7D8122AF-628C-4D7E-8FC4-975884F719E6}"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3D91E0F4-70EA-495F-AD53-A1A6141D228B}" type="datetimeFigureOut">
              <a:rPr lang="zh-TW" altLang="en-US"/>
              <a:pPr>
                <a:defRPr/>
              </a:pPr>
              <a:t>2015/4/29</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C9A77672-E1B1-4128-ACB4-884DBF8C6AA7}"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DCD8F797-7A65-4DAD-86C9-7D47295EAE9B}" type="datetimeFigureOut">
              <a:rPr lang="zh-TW" altLang="en-US"/>
              <a:pPr>
                <a:defRPr/>
              </a:pPr>
              <a:t>2015/4/29</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CC3F24F6-299B-4D1D-956B-9E95FA95E603}"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bright="52000" contrast="-68000"/>
          </a:blip>
          <a:srcRect/>
          <a:stretch>
            <a:fillRect/>
          </a:stretch>
        </a:blip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defRPr>
            </a:lvl1pPr>
          </a:lstStyle>
          <a:p>
            <a:pPr>
              <a:defRPr/>
            </a:pPr>
            <a:fld id="{7E87B9A1-FBC4-4FDC-B571-14D67E9745D0}" type="datetimeFigureOut">
              <a:rPr lang="zh-TW" altLang="en-US"/>
              <a:pPr>
                <a:defRPr/>
              </a:pPr>
              <a:t>2015/4/29</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a:solidFill>
                  <a:schemeClr val="tx1">
                    <a:tint val="75000"/>
                  </a:schemeClr>
                </a:solidFill>
                <a:latin typeface="+mn-lt"/>
                <a:ea typeface="+mn-ea"/>
              </a:defRPr>
            </a:lvl1pPr>
          </a:lstStyle>
          <a:p>
            <a:pPr>
              <a:defRPr/>
            </a:pPr>
            <a:fld id="{54B3D5F3-0F5D-4BCA-8124-BDF1D5204299}"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familylinks.icrc.org/nepal-earthquake/en/" TargetMode="Externa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www.facebook.com/HKRC.odr?ref=ts&amp;fref=ts" TargetMode="External"/><Relationship Id="rId5" Type="http://schemas.openxmlformats.org/officeDocument/2006/relationships/hyperlink" Target="https://www.facebook.com/HKRedCross.official?fref=ts" TargetMode="External"/><Relationship Id="rId4" Type="http://schemas.openxmlformats.org/officeDocument/2006/relationships/hyperlink" Target="http://www.redcross.org.hk/tc/home.html"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標題 1"/>
          <p:cNvSpPr>
            <a:spLocks noGrp="1"/>
          </p:cNvSpPr>
          <p:nvPr>
            <p:ph type="ctrTitle"/>
          </p:nvPr>
        </p:nvSpPr>
        <p:spPr>
          <a:xfrm>
            <a:off x="179388" y="1773238"/>
            <a:ext cx="9217025" cy="3024187"/>
          </a:xfrm>
        </p:spPr>
        <p:txBody>
          <a:bodyPr/>
          <a:lstStyle/>
          <a:p>
            <a:pPr eaLnBrk="1" hangingPunct="1"/>
            <a:r>
              <a:rPr lang="zh-TW" altLang="en-US" sz="6500" b="1" smtClean="0">
                <a:latin typeface="微軟正黑體" pitchFamily="34" charset="-120"/>
                <a:ea typeface="微軟正黑體" pitchFamily="34" charset="-120"/>
              </a:rPr>
              <a:t>尼泊爾</a:t>
            </a:r>
            <a:r>
              <a:rPr lang="en-US" altLang="zh-TW" sz="6500" b="1" smtClean="0">
                <a:latin typeface="微軟正黑體" pitchFamily="34" charset="-120"/>
                <a:ea typeface="微軟正黑體" pitchFamily="34" charset="-120"/>
              </a:rPr>
              <a:t/>
            </a:r>
            <a:br>
              <a:rPr lang="en-US" altLang="zh-TW" sz="6500" b="1" smtClean="0">
                <a:latin typeface="微軟正黑體" pitchFamily="34" charset="-120"/>
                <a:ea typeface="微軟正黑體" pitchFamily="34" charset="-120"/>
              </a:rPr>
            </a:br>
            <a:r>
              <a:rPr lang="en-US" altLang="zh-TW" sz="6500" b="1" smtClean="0">
                <a:latin typeface="微軟正黑體" pitchFamily="34" charset="-120"/>
                <a:ea typeface="微軟正黑體" pitchFamily="34" charset="-120"/>
              </a:rPr>
              <a:t>7.9</a:t>
            </a:r>
            <a:r>
              <a:rPr lang="zh-TW" altLang="en-US" sz="6500" b="1" smtClean="0">
                <a:latin typeface="微軟正黑體" pitchFamily="34" charset="-120"/>
                <a:ea typeface="微軟正黑體" pitchFamily="34" charset="-120"/>
              </a:rPr>
              <a:t>級強烈大地震</a:t>
            </a:r>
          </a:p>
        </p:txBody>
      </p:sp>
      <p:pic>
        <p:nvPicPr>
          <p:cNvPr id="2051" name="Picture 2" descr="C:\Users\din.howard\Documents\服務相關\賑災\四川安雅\hkrc.png"/>
          <p:cNvPicPr>
            <a:picLocks noChangeAspect="1" noChangeArrowheads="1"/>
          </p:cNvPicPr>
          <p:nvPr/>
        </p:nvPicPr>
        <p:blipFill>
          <a:blip r:embed="rId3" cstate="print"/>
          <a:srcRect/>
          <a:stretch>
            <a:fillRect/>
          </a:stretch>
        </p:blipFill>
        <p:spPr bwMode="auto">
          <a:xfrm>
            <a:off x="539750" y="333375"/>
            <a:ext cx="2984500" cy="609600"/>
          </a:xfrm>
          <a:prstGeom prst="rect">
            <a:avLst/>
          </a:prstGeom>
          <a:noFill/>
          <a:ln w="9525">
            <a:noFill/>
            <a:miter lim="800000"/>
            <a:headEnd/>
            <a:tailEnd/>
          </a:ln>
        </p:spPr>
      </p:pic>
      <p:sp>
        <p:nvSpPr>
          <p:cNvPr id="2052" name="文字方塊 3"/>
          <p:cNvSpPr txBox="1">
            <a:spLocks noChangeArrowheads="1"/>
          </p:cNvSpPr>
          <p:nvPr/>
        </p:nvSpPr>
        <p:spPr bwMode="auto">
          <a:xfrm>
            <a:off x="6300788" y="6237288"/>
            <a:ext cx="2592387" cy="369887"/>
          </a:xfrm>
          <a:prstGeom prst="rect">
            <a:avLst/>
          </a:prstGeom>
          <a:noFill/>
          <a:ln w="9525">
            <a:noFill/>
            <a:miter lim="800000"/>
            <a:headEnd/>
            <a:tailEnd/>
          </a:ln>
        </p:spPr>
        <p:txBody>
          <a:bodyPr>
            <a:spAutoFit/>
          </a:bodyPr>
          <a:lstStyle/>
          <a:p>
            <a:pPr algn="r"/>
            <a:r>
              <a:rPr lang="en-US" altLang="zh-TW" b="1"/>
              <a:t>Updated: 29-4-2015</a:t>
            </a:r>
            <a:endParaRPr lang="zh-TW" altLang="en-US" b="1"/>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內容版面配置區 2"/>
          <p:cNvSpPr>
            <a:spLocks noGrp="1"/>
          </p:cNvSpPr>
          <p:nvPr>
            <p:ph idx="1"/>
          </p:nvPr>
        </p:nvSpPr>
        <p:spPr>
          <a:xfrm>
            <a:off x="457200" y="2205038"/>
            <a:ext cx="8229600" cy="3921125"/>
          </a:xfrm>
        </p:spPr>
        <p:txBody>
          <a:bodyPr/>
          <a:lstStyle/>
          <a:p>
            <a:pPr eaLnBrk="1" hangingPunct="1">
              <a:buFont typeface="Arial" charset="0"/>
              <a:buNone/>
            </a:pPr>
            <a:r>
              <a:rPr lang="en-US" altLang="zh-TW" smtClean="0">
                <a:latin typeface="微軟正黑體" pitchFamily="34" charset="-120"/>
                <a:ea typeface="微軟正黑體" pitchFamily="34" charset="-120"/>
              </a:rPr>
              <a:t>4.</a:t>
            </a:r>
            <a:r>
              <a:rPr lang="zh-TW" altLang="en-US" smtClean="0">
                <a:latin typeface="微軟正黑體" pitchFamily="34" charset="-120"/>
                <a:ea typeface="微軟正黑體" pitchFamily="34" charset="-120"/>
              </a:rPr>
              <a:t> 於</a:t>
            </a:r>
            <a:r>
              <a:rPr lang="en-US" altLang="zh-TW" smtClean="0">
                <a:latin typeface="微軟正黑體" pitchFamily="34" charset="-120"/>
                <a:ea typeface="微軟正黑體" pitchFamily="34" charset="-120"/>
              </a:rPr>
              <a:t>2014</a:t>
            </a:r>
            <a:r>
              <a:rPr lang="zh-TW" altLang="en-US" smtClean="0">
                <a:latin typeface="微軟正黑體" pitchFamily="34" charset="-120"/>
                <a:ea typeface="微軟正黑體" pitchFamily="34" charset="-120"/>
              </a:rPr>
              <a:t>年，尼泊爾的人類發展指數在</a:t>
            </a:r>
            <a:r>
              <a:rPr lang="en-US" altLang="zh-TW" smtClean="0">
                <a:latin typeface="微軟正黑體" pitchFamily="34" charset="-120"/>
                <a:ea typeface="微軟正黑體" pitchFamily="34" charset="-120"/>
              </a:rPr>
              <a:t>187</a:t>
            </a:r>
            <a:r>
              <a:rPr lang="zh-TW" altLang="en-US" smtClean="0">
                <a:latin typeface="微軟正黑體" pitchFamily="34" charset="-120"/>
                <a:ea typeface="微軟正黑體" pitchFamily="34" charset="-120"/>
              </a:rPr>
              <a:t>國家中排名</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A.</a:t>
            </a:r>
            <a:r>
              <a:rPr lang="zh-TW" altLang="en-US" smtClean="0">
                <a:latin typeface="微軟正黑體" pitchFamily="34" charset="-120"/>
                <a:ea typeface="微軟正黑體" pitchFamily="34" charset="-120"/>
              </a:rPr>
              <a:t> </a:t>
            </a:r>
            <a:r>
              <a:rPr lang="en-US" altLang="zh-TW" smtClean="0">
                <a:latin typeface="微軟正黑體" pitchFamily="34" charset="-120"/>
                <a:ea typeface="微軟正黑體" pitchFamily="34" charset="-120"/>
              </a:rPr>
              <a:t>143</a:t>
            </a:r>
          </a:p>
          <a:p>
            <a:pPr lvl="1" eaLnBrk="1" hangingPunct="1">
              <a:buFont typeface="Arial" charset="0"/>
              <a:buNone/>
            </a:pPr>
            <a:r>
              <a:rPr lang="en-US" altLang="zh-TW" smtClean="0">
                <a:latin typeface="微軟正黑體" pitchFamily="34" charset="-120"/>
                <a:ea typeface="微軟正黑體" pitchFamily="34" charset="-120"/>
              </a:rPr>
              <a:t>B.</a:t>
            </a:r>
            <a:r>
              <a:rPr lang="zh-TW" altLang="en-US" smtClean="0">
                <a:solidFill>
                  <a:srgbClr val="FF0000"/>
                </a:solidFill>
                <a:latin typeface="微軟正黑體" pitchFamily="34" charset="-120"/>
                <a:ea typeface="微軟正黑體" pitchFamily="34" charset="-120"/>
              </a:rPr>
              <a:t> </a:t>
            </a:r>
            <a:r>
              <a:rPr lang="en-US" altLang="zh-TW" smtClean="0">
                <a:solidFill>
                  <a:srgbClr val="FF0000"/>
                </a:solidFill>
                <a:latin typeface="微軟正黑體" pitchFamily="34" charset="-120"/>
                <a:ea typeface="微軟正黑體" pitchFamily="34" charset="-120"/>
              </a:rPr>
              <a:t>157</a:t>
            </a:r>
          </a:p>
          <a:p>
            <a:pPr lvl="1" eaLnBrk="1" hangingPunct="1">
              <a:buFont typeface="Arial" charset="0"/>
              <a:buNone/>
            </a:pPr>
            <a:r>
              <a:rPr lang="en-US" altLang="zh-TW" smtClean="0">
                <a:latin typeface="微軟正黑體" pitchFamily="34" charset="-120"/>
                <a:ea typeface="微軟正黑體" pitchFamily="34" charset="-120"/>
              </a:rPr>
              <a:t>C.</a:t>
            </a:r>
            <a:r>
              <a:rPr lang="zh-TW" altLang="en-US" smtClean="0">
                <a:latin typeface="微軟正黑體" pitchFamily="34" charset="-120"/>
                <a:ea typeface="微軟正黑體" pitchFamily="34" charset="-120"/>
              </a:rPr>
              <a:t> </a:t>
            </a:r>
            <a:r>
              <a:rPr lang="en-US" altLang="zh-TW" smtClean="0">
                <a:latin typeface="微軟正黑體" pitchFamily="34" charset="-120"/>
                <a:ea typeface="微軟正黑體" pitchFamily="34" charset="-120"/>
              </a:rPr>
              <a:t>171</a:t>
            </a:r>
          </a:p>
          <a:p>
            <a:pPr lvl="1" eaLnBrk="1" hangingPunct="1">
              <a:buFont typeface="Arial" charset="0"/>
              <a:buNone/>
            </a:pPr>
            <a:r>
              <a:rPr lang="en-US" altLang="zh-TW" smtClean="0">
                <a:latin typeface="微軟正黑體" pitchFamily="34" charset="-120"/>
                <a:ea typeface="微軟正黑體" pitchFamily="34" charset="-120"/>
              </a:rPr>
              <a:t>D.</a:t>
            </a:r>
            <a:r>
              <a:rPr lang="zh-TW" altLang="en-US" smtClean="0">
                <a:latin typeface="微軟正黑體" pitchFamily="34" charset="-120"/>
                <a:ea typeface="微軟正黑體" pitchFamily="34" charset="-120"/>
              </a:rPr>
              <a:t> </a:t>
            </a:r>
            <a:r>
              <a:rPr lang="en-US" altLang="zh-TW" smtClean="0">
                <a:latin typeface="微軟正黑體" pitchFamily="34" charset="-120"/>
                <a:ea typeface="微軟正黑體" pitchFamily="34" charset="-120"/>
              </a:rPr>
              <a:t>185</a:t>
            </a:r>
          </a:p>
          <a:p>
            <a:pPr eaLnBrk="1" hangingPunct="1">
              <a:buFont typeface="Arial" charset="0"/>
              <a:buNone/>
            </a:pPr>
            <a:endParaRPr lang="en-US" altLang="zh-TW" smtClean="0">
              <a:latin typeface="微軟正黑體" pitchFamily="34" charset="-120"/>
              <a:ea typeface="微軟正黑體" pitchFamily="34" charset="-120"/>
            </a:endParaRPr>
          </a:p>
        </p:txBody>
      </p:sp>
      <p:pic>
        <p:nvPicPr>
          <p:cNvPr id="11267" name="Picture 2" descr="C:\Users\din.howard\Documents\服務相關\賑災\四川安雅\hkrc.png"/>
          <p:cNvPicPr>
            <a:picLocks noChangeAspect="1" noChangeArrowheads="1"/>
          </p:cNvPicPr>
          <p:nvPr/>
        </p:nvPicPr>
        <p:blipFill>
          <a:blip r:embed="rId2" cstate="print"/>
          <a:srcRect/>
          <a:stretch>
            <a:fillRect/>
          </a:stretch>
        </p:blipFill>
        <p:spPr bwMode="auto">
          <a:xfrm>
            <a:off x="539750" y="333375"/>
            <a:ext cx="2984500" cy="609600"/>
          </a:xfrm>
          <a:prstGeom prst="rect">
            <a:avLst/>
          </a:prstGeom>
          <a:noFill/>
          <a:ln w="9525">
            <a:noFill/>
            <a:miter lim="800000"/>
            <a:headEnd/>
            <a:tailEnd/>
          </a:ln>
        </p:spPr>
      </p:pic>
      <p:sp>
        <p:nvSpPr>
          <p:cNvPr id="5" name="標題 1"/>
          <p:cNvSpPr txBox="1">
            <a:spLocks/>
          </p:cNvSpPr>
          <p:nvPr/>
        </p:nvSpPr>
        <p:spPr>
          <a:xfrm>
            <a:off x="539750" y="908050"/>
            <a:ext cx="8229600" cy="1143000"/>
          </a:xfrm>
          <a:prstGeom prst="rect">
            <a:avLst/>
          </a:prstGeom>
        </p:spPr>
        <p:txBody>
          <a:bodyPr anchor="ctr">
            <a:normAutofit/>
          </a:bodyPr>
          <a:lstStyle/>
          <a:p>
            <a:pPr algn="ctr" fontAlgn="auto">
              <a:spcAft>
                <a:spcPts val="0"/>
              </a:spcAft>
              <a:defRPr/>
            </a:pPr>
            <a:r>
              <a:rPr kumimoji="0" lang="zh-TW" altLang="en-US" sz="4400" b="1" dirty="0">
                <a:latin typeface="微軟正黑體" pitchFamily="34" charset="-120"/>
                <a:ea typeface="微軟正黑體" pitchFamily="34" charset="-120"/>
                <a:cs typeface="+mj-cs"/>
              </a:rPr>
              <a:t>考考你．尼泊爾知識</a:t>
            </a:r>
            <a:endParaRPr kumimoji="0" lang="zh-TW" altLang="en-US" sz="4400" dirty="0">
              <a:latin typeface="微軟正黑體" pitchFamily="34" charset="-120"/>
              <a:ea typeface="微軟正黑體" pitchFamily="34" charset="-120"/>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p:txBody>
          <a:bodyPr/>
          <a:lstStyle/>
          <a:p>
            <a:endParaRPr lang="zh-TW" altLang="en-US" smtClean="0"/>
          </a:p>
        </p:txBody>
      </p:sp>
      <p:sp>
        <p:nvSpPr>
          <p:cNvPr id="12291" name="內容版面配置區 2"/>
          <p:cNvSpPr>
            <a:spLocks noGrp="1"/>
          </p:cNvSpPr>
          <p:nvPr>
            <p:ph idx="1"/>
          </p:nvPr>
        </p:nvSpPr>
        <p:spPr>
          <a:xfrm>
            <a:off x="457200" y="2349500"/>
            <a:ext cx="8229600" cy="3776663"/>
          </a:xfrm>
        </p:spPr>
        <p:txBody>
          <a:bodyPr/>
          <a:lstStyle/>
          <a:p>
            <a:pPr>
              <a:buFont typeface="Arial" charset="0"/>
              <a:buNone/>
            </a:pPr>
            <a:r>
              <a:rPr lang="en-US" altLang="zh-TW" smtClean="0"/>
              <a:t>5.</a:t>
            </a:r>
            <a:r>
              <a:rPr lang="zh-TW" altLang="en-US" smtClean="0"/>
              <a:t> 尼泊爾該次地震為</a:t>
            </a:r>
            <a:endParaRPr lang="en-US" altLang="zh-TW" smtClean="0"/>
          </a:p>
          <a:p>
            <a:pPr marL="914400" lvl="1" indent="-514350">
              <a:buFont typeface="Arial" charset="0"/>
              <a:buAutoNum type="alphaUcPeriod"/>
            </a:pPr>
            <a:r>
              <a:rPr lang="zh-TW" altLang="en-US" smtClean="0"/>
              <a:t>極淺地震 </a:t>
            </a:r>
            <a:r>
              <a:rPr lang="en-US" altLang="zh-TW" smtClean="0"/>
              <a:t>(0-30</a:t>
            </a:r>
            <a:r>
              <a:rPr lang="zh-TW" altLang="en-US" smtClean="0"/>
              <a:t>公里</a:t>
            </a:r>
            <a:r>
              <a:rPr lang="en-US" altLang="zh-TW" smtClean="0"/>
              <a:t>)</a:t>
            </a:r>
          </a:p>
          <a:p>
            <a:pPr marL="914400" lvl="1" indent="-514350">
              <a:buFont typeface="Arial" charset="0"/>
              <a:buAutoNum type="alphaUcPeriod"/>
            </a:pPr>
            <a:r>
              <a:rPr lang="zh-TW" altLang="en-US" smtClean="0"/>
              <a:t>淺層地震 </a:t>
            </a:r>
            <a:r>
              <a:rPr lang="en-US" altLang="zh-TW" smtClean="0"/>
              <a:t>(31-70</a:t>
            </a:r>
            <a:r>
              <a:rPr lang="zh-TW" altLang="en-US" smtClean="0"/>
              <a:t>公里</a:t>
            </a:r>
            <a:r>
              <a:rPr lang="en-US" altLang="zh-TW" smtClean="0"/>
              <a:t>)</a:t>
            </a:r>
          </a:p>
          <a:p>
            <a:pPr marL="914400" lvl="1" indent="-514350">
              <a:buFont typeface="Arial" charset="0"/>
              <a:buAutoNum type="alphaUcPeriod"/>
            </a:pPr>
            <a:r>
              <a:rPr lang="zh-TW" altLang="en-US" smtClean="0"/>
              <a:t>中層地震 </a:t>
            </a:r>
            <a:r>
              <a:rPr lang="en-US" altLang="zh-TW" smtClean="0"/>
              <a:t>(71-300</a:t>
            </a:r>
            <a:r>
              <a:rPr lang="zh-TW" altLang="en-US" smtClean="0"/>
              <a:t>公里</a:t>
            </a:r>
            <a:r>
              <a:rPr lang="en-US" altLang="zh-TW" smtClean="0"/>
              <a:t>)</a:t>
            </a:r>
          </a:p>
          <a:p>
            <a:pPr marL="914400" lvl="1" indent="-514350">
              <a:buFont typeface="Arial" charset="0"/>
              <a:buAutoNum type="alphaUcPeriod"/>
            </a:pPr>
            <a:r>
              <a:rPr lang="zh-TW" altLang="en-US" smtClean="0"/>
              <a:t> 深層地震 </a:t>
            </a:r>
            <a:r>
              <a:rPr lang="en-US" altLang="zh-TW" smtClean="0"/>
              <a:t>(301-700</a:t>
            </a:r>
            <a:r>
              <a:rPr lang="zh-TW" altLang="en-US" smtClean="0"/>
              <a:t>公里</a:t>
            </a:r>
            <a:r>
              <a:rPr lang="en-US" altLang="zh-TW" smtClean="0"/>
              <a:t>)</a:t>
            </a:r>
          </a:p>
        </p:txBody>
      </p:sp>
      <p:pic>
        <p:nvPicPr>
          <p:cNvPr id="12292" name="Picture 2" descr="C:\Users\din.howard\Documents\服務相關\賑災\四川安雅\hkrc.png"/>
          <p:cNvPicPr>
            <a:picLocks noChangeAspect="1" noChangeArrowheads="1"/>
          </p:cNvPicPr>
          <p:nvPr/>
        </p:nvPicPr>
        <p:blipFill>
          <a:blip r:embed="rId3" cstate="print"/>
          <a:srcRect/>
          <a:stretch>
            <a:fillRect/>
          </a:stretch>
        </p:blipFill>
        <p:spPr bwMode="auto">
          <a:xfrm>
            <a:off x="539750" y="333375"/>
            <a:ext cx="2984500" cy="609600"/>
          </a:xfrm>
          <a:prstGeom prst="rect">
            <a:avLst/>
          </a:prstGeom>
          <a:noFill/>
          <a:ln w="9525">
            <a:noFill/>
            <a:miter lim="800000"/>
            <a:headEnd/>
            <a:tailEnd/>
          </a:ln>
        </p:spPr>
      </p:pic>
      <p:sp>
        <p:nvSpPr>
          <p:cNvPr id="5" name="標題 1"/>
          <p:cNvSpPr txBox="1">
            <a:spLocks/>
          </p:cNvSpPr>
          <p:nvPr/>
        </p:nvSpPr>
        <p:spPr>
          <a:xfrm>
            <a:off x="539750" y="908050"/>
            <a:ext cx="8229600" cy="1143000"/>
          </a:xfrm>
          <a:prstGeom prst="rect">
            <a:avLst/>
          </a:prstGeom>
        </p:spPr>
        <p:txBody>
          <a:bodyPr anchor="ctr">
            <a:normAutofit/>
          </a:bodyPr>
          <a:lstStyle/>
          <a:p>
            <a:pPr algn="ctr" fontAlgn="auto">
              <a:spcAft>
                <a:spcPts val="0"/>
              </a:spcAft>
              <a:defRPr/>
            </a:pPr>
            <a:r>
              <a:rPr kumimoji="0" lang="zh-TW" altLang="en-US" sz="4400" b="1">
                <a:latin typeface="+mj-lt"/>
                <a:ea typeface="+mj-ea"/>
                <a:cs typeface="+mj-cs"/>
              </a:rPr>
              <a:t>考考你．尼泊爾知識</a:t>
            </a:r>
            <a:endParaRPr kumimoji="0" lang="zh-TW" altLang="en-US" sz="4400" dirty="0">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內容版面配置區 2"/>
          <p:cNvSpPr>
            <a:spLocks noGrp="1"/>
          </p:cNvSpPr>
          <p:nvPr>
            <p:ph idx="1"/>
          </p:nvPr>
        </p:nvSpPr>
        <p:spPr>
          <a:xfrm>
            <a:off x="457200" y="2349500"/>
            <a:ext cx="8229600" cy="3776663"/>
          </a:xfrm>
        </p:spPr>
        <p:txBody>
          <a:bodyPr/>
          <a:lstStyle/>
          <a:p>
            <a:pPr eaLnBrk="1" hangingPunct="1">
              <a:buFont typeface="Arial" charset="0"/>
              <a:buNone/>
            </a:pPr>
            <a:r>
              <a:rPr lang="en-US" altLang="zh-TW" smtClean="0">
                <a:latin typeface="微軟正黑體" pitchFamily="34" charset="-120"/>
                <a:ea typeface="微軟正黑體" pitchFamily="34" charset="-120"/>
              </a:rPr>
              <a:t>5.</a:t>
            </a:r>
            <a:r>
              <a:rPr lang="zh-TW" altLang="en-US" smtClean="0">
                <a:latin typeface="微軟正黑體" pitchFamily="34" charset="-120"/>
                <a:ea typeface="微軟正黑體" pitchFamily="34" charset="-120"/>
              </a:rPr>
              <a:t> 尼泊爾該次地震為</a:t>
            </a:r>
            <a:endParaRPr lang="en-US" altLang="zh-TW" smtClean="0">
              <a:latin typeface="微軟正黑體" pitchFamily="34" charset="-120"/>
              <a:ea typeface="微軟正黑體" pitchFamily="34" charset="-120"/>
            </a:endParaRPr>
          </a:p>
          <a:p>
            <a:pPr marL="914400" lvl="1" indent="-514350" eaLnBrk="1" hangingPunct="1">
              <a:buFont typeface="Arial" charset="0"/>
              <a:buAutoNum type="alphaUcPeriod"/>
            </a:pPr>
            <a:r>
              <a:rPr lang="zh-TW" altLang="en-US" smtClean="0">
                <a:solidFill>
                  <a:srgbClr val="FF0000"/>
                </a:solidFill>
                <a:latin typeface="微軟正黑體" pitchFamily="34" charset="-120"/>
                <a:ea typeface="微軟正黑體" pitchFamily="34" charset="-120"/>
              </a:rPr>
              <a:t>極淺地震 </a:t>
            </a:r>
            <a:r>
              <a:rPr lang="en-US" altLang="zh-TW" smtClean="0">
                <a:solidFill>
                  <a:srgbClr val="FF0000"/>
                </a:solidFill>
                <a:latin typeface="微軟正黑體" pitchFamily="34" charset="-120"/>
                <a:ea typeface="微軟正黑體" pitchFamily="34" charset="-120"/>
              </a:rPr>
              <a:t>(0-30</a:t>
            </a:r>
            <a:r>
              <a:rPr lang="zh-TW" altLang="en-US" smtClean="0">
                <a:solidFill>
                  <a:srgbClr val="FF0000"/>
                </a:solidFill>
                <a:latin typeface="微軟正黑體" pitchFamily="34" charset="-120"/>
                <a:ea typeface="微軟正黑體" pitchFamily="34" charset="-120"/>
              </a:rPr>
              <a:t>公里</a:t>
            </a:r>
            <a:r>
              <a:rPr lang="en-US" altLang="zh-TW" smtClean="0">
                <a:solidFill>
                  <a:srgbClr val="FF0000"/>
                </a:solidFill>
                <a:latin typeface="微軟正黑體" pitchFamily="34" charset="-120"/>
                <a:ea typeface="微軟正黑體" pitchFamily="34" charset="-120"/>
              </a:rPr>
              <a:t>)</a:t>
            </a:r>
          </a:p>
          <a:p>
            <a:pPr marL="914400" lvl="1" indent="-514350" eaLnBrk="1" hangingPunct="1">
              <a:buFont typeface="Arial" charset="0"/>
              <a:buAutoNum type="alphaUcPeriod"/>
            </a:pPr>
            <a:r>
              <a:rPr lang="zh-TW" altLang="en-US" smtClean="0">
                <a:latin typeface="微軟正黑體" pitchFamily="34" charset="-120"/>
                <a:ea typeface="微軟正黑體" pitchFamily="34" charset="-120"/>
              </a:rPr>
              <a:t>淺層地震 </a:t>
            </a:r>
            <a:r>
              <a:rPr lang="en-US" altLang="zh-TW" smtClean="0">
                <a:latin typeface="微軟正黑體" pitchFamily="34" charset="-120"/>
                <a:ea typeface="微軟正黑體" pitchFamily="34" charset="-120"/>
              </a:rPr>
              <a:t>(31-70</a:t>
            </a:r>
            <a:r>
              <a:rPr lang="zh-TW" altLang="en-US" smtClean="0">
                <a:latin typeface="微軟正黑體" pitchFamily="34" charset="-120"/>
                <a:ea typeface="微軟正黑體" pitchFamily="34" charset="-120"/>
              </a:rPr>
              <a:t>公里</a:t>
            </a:r>
            <a:r>
              <a:rPr lang="en-US" altLang="zh-TW" smtClean="0">
                <a:latin typeface="微軟正黑體" pitchFamily="34" charset="-120"/>
                <a:ea typeface="微軟正黑體" pitchFamily="34" charset="-120"/>
              </a:rPr>
              <a:t>)</a:t>
            </a:r>
          </a:p>
          <a:p>
            <a:pPr marL="914400" lvl="1" indent="-514350" eaLnBrk="1" hangingPunct="1">
              <a:buFont typeface="Arial" charset="0"/>
              <a:buAutoNum type="alphaUcPeriod"/>
            </a:pPr>
            <a:r>
              <a:rPr lang="zh-TW" altLang="en-US" smtClean="0">
                <a:latin typeface="微軟正黑體" pitchFamily="34" charset="-120"/>
                <a:ea typeface="微軟正黑體" pitchFamily="34" charset="-120"/>
              </a:rPr>
              <a:t>中層地震 </a:t>
            </a:r>
            <a:r>
              <a:rPr lang="en-US" altLang="zh-TW" smtClean="0">
                <a:latin typeface="微軟正黑體" pitchFamily="34" charset="-120"/>
                <a:ea typeface="微軟正黑體" pitchFamily="34" charset="-120"/>
              </a:rPr>
              <a:t>(71-300</a:t>
            </a:r>
            <a:r>
              <a:rPr lang="zh-TW" altLang="en-US" smtClean="0">
                <a:latin typeface="微軟正黑體" pitchFamily="34" charset="-120"/>
                <a:ea typeface="微軟正黑體" pitchFamily="34" charset="-120"/>
              </a:rPr>
              <a:t>公里</a:t>
            </a:r>
            <a:r>
              <a:rPr lang="en-US" altLang="zh-TW" smtClean="0">
                <a:latin typeface="微軟正黑體" pitchFamily="34" charset="-120"/>
                <a:ea typeface="微軟正黑體" pitchFamily="34" charset="-120"/>
              </a:rPr>
              <a:t>)</a:t>
            </a:r>
          </a:p>
          <a:p>
            <a:pPr marL="914400" lvl="1" indent="-514350" eaLnBrk="1" hangingPunct="1">
              <a:buFont typeface="Arial" charset="0"/>
              <a:buAutoNum type="alphaUcPeriod"/>
            </a:pPr>
            <a:r>
              <a:rPr lang="zh-TW" altLang="en-US" smtClean="0">
                <a:latin typeface="微軟正黑體" pitchFamily="34" charset="-120"/>
                <a:ea typeface="微軟正黑體" pitchFamily="34" charset="-120"/>
              </a:rPr>
              <a:t> 深層地震 </a:t>
            </a:r>
            <a:r>
              <a:rPr lang="en-US" altLang="zh-TW" smtClean="0">
                <a:latin typeface="微軟正黑體" pitchFamily="34" charset="-120"/>
                <a:ea typeface="微軟正黑體" pitchFamily="34" charset="-120"/>
              </a:rPr>
              <a:t>(301-700</a:t>
            </a:r>
            <a:r>
              <a:rPr lang="zh-TW" altLang="en-US" smtClean="0">
                <a:latin typeface="微軟正黑體" pitchFamily="34" charset="-120"/>
                <a:ea typeface="微軟正黑體" pitchFamily="34" charset="-120"/>
              </a:rPr>
              <a:t>公里</a:t>
            </a:r>
            <a:r>
              <a:rPr lang="en-US" altLang="zh-TW" smtClean="0">
                <a:latin typeface="微軟正黑體" pitchFamily="34" charset="-120"/>
                <a:ea typeface="微軟正黑體" pitchFamily="34" charset="-120"/>
              </a:rPr>
              <a:t>)</a:t>
            </a:r>
          </a:p>
        </p:txBody>
      </p:sp>
      <p:pic>
        <p:nvPicPr>
          <p:cNvPr id="13315" name="Picture 2" descr="C:\Users\din.howard\Documents\服務相關\賑災\四川安雅\hkrc.png"/>
          <p:cNvPicPr>
            <a:picLocks noChangeAspect="1" noChangeArrowheads="1"/>
          </p:cNvPicPr>
          <p:nvPr/>
        </p:nvPicPr>
        <p:blipFill>
          <a:blip r:embed="rId3" cstate="print"/>
          <a:srcRect/>
          <a:stretch>
            <a:fillRect/>
          </a:stretch>
        </p:blipFill>
        <p:spPr bwMode="auto">
          <a:xfrm>
            <a:off x="539750" y="333375"/>
            <a:ext cx="2984500" cy="609600"/>
          </a:xfrm>
          <a:prstGeom prst="rect">
            <a:avLst/>
          </a:prstGeom>
          <a:noFill/>
          <a:ln w="9525">
            <a:noFill/>
            <a:miter lim="800000"/>
            <a:headEnd/>
            <a:tailEnd/>
          </a:ln>
        </p:spPr>
      </p:pic>
      <p:sp>
        <p:nvSpPr>
          <p:cNvPr id="5" name="標題 1"/>
          <p:cNvSpPr txBox="1">
            <a:spLocks/>
          </p:cNvSpPr>
          <p:nvPr/>
        </p:nvSpPr>
        <p:spPr>
          <a:xfrm>
            <a:off x="539750" y="908050"/>
            <a:ext cx="8229600" cy="1143000"/>
          </a:xfrm>
          <a:prstGeom prst="rect">
            <a:avLst/>
          </a:prstGeom>
        </p:spPr>
        <p:txBody>
          <a:bodyPr anchor="ctr">
            <a:normAutofit/>
          </a:bodyPr>
          <a:lstStyle/>
          <a:p>
            <a:pPr algn="ctr" fontAlgn="auto">
              <a:spcAft>
                <a:spcPts val="0"/>
              </a:spcAft>
              <a:defRPr/>
            </a:pPr>
            <a:r>
              <a:rPr kumimoji="0" lang="zh-TW" altLang="en-US" sz="4400" b="1" dirty="0">
                <a:latin typeface="微軟正黑體" pitchFamily="34" charset="-120"/>
                <a:ea typeface="微軟正黑體" pitchFamily="34" charset="-120"/>
                <a:cs typeface="+mj-cs"/>
              </a:rPr>
              <a:t>考考你．尼泊爾知識</a:t>
            </a:r>
            <a:endParaRPr kumimoji="0" lang="zh-TW" altLang="en-US" sz="4400" dirty="0">
              <a:latin typeface="微軟正黑體" pitchFamily="34" charset="-120"/>
              <a:ea typeface="微軟正黑體" pitchFamily="34" charset="-120"/>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title"/>
          </p:nvPr>
        </p:nvSpPr>
        <p:spPr>
          <a:xfrm>
            <a:off x="457200" y="274638"/>
            <a:ext cx="8229600" cy="5891212"/>
          </a:xfrm>
          <a:ln>
            <a:solidFill>
              <a:schemeClr val="bg1"/>
            </a:solidFill>
          </a:ln>
        </p:spPr>
        <p:txBody>
          <a:bodyPr/>
          <a:lstStyle/>
          <a:p>
            <a:pPr eaLnBrk="1" hangingPunct="1"/>
            <a:r>
              <a:rPr lang="en-US" altLang="zh-TW" b="1" smtClean="0">
                <a:latin typeface="微軟正黑體" pitchFamily="34" charset="-120"/>
                <a:ea typeface="微軟正黑體" pitchFamily="34" charset="-120"/>
              </a:rPr>
              <a:t>2015</a:t>
            </a:r>
            <a:r>
              <a:rPr lang="zh-TW" altLang="en-US" b="1" smtClean="0">
                <a:latin typeface="微軟正黑體" pitchFamily="34" charset="-120"/>
                <a:ea typeface="微軟正黑體" pitchFamily="34" charset="-120"/>
              </a:rPr>
              <a:t>年</a:t>
            </a:r>
            <a:r>
              <a:rPr lang="en-US" altLang="zh-TW" b="1" smtClean="0">
                <a:latin typeface="微軟正黑體" pitchFamily="34" charset="-120"/>
                <a:ea typeface="微軟正黑體" pitchFamily="34" charset="-120"/>
              </a:rPr>
              <a:t>4</a:t>
            </a:r>
            <a:r>
              <a:rPr lang="zh-TW" altLang="en-US" b="1" smtClean="0">
                <a:latin typeface="微軟正黑體" pitchFamily="34" charset="-120"/>
                <a:ea typeface="微軟正黑體" pitchFamily="34" charset="-120"/>
              </a:rPr>
              <a:t>月</a:t>
            </a:r>
            <a:r>
              <a:rPr lang="en-US" altLang="zh-TW" b="1" smtClean="0">
                <a:latin typeface="微軟正黑體" pitchFamily="34" charset="-120"/>
                <a:ea typeface="微軟正黑體" pitchFamily="34" charset="-120"/>
              </a:rPr>
              <a:t>25</a:t>
            </a:r>
            <a:r>
              <a:rPr lang="zh-TW" altLang="en-US" b="1" smtClean="0">
                <a:latin typeface="微軟正黑體" pitchFamily="34" charset="-120"/>
                <a:ea typeface="微軟正黑體" pitchFamily="34" charset="-120"/>
              </a:rPr>
              <a:t>日，</a:t>
            </a:r>
            <a:r>
              <a:rPr lang="en-US" altLang="zh-TW" b="1" smtClean="0">
                <a:latin typeface="微軟正黑體" pitchFamily="34" charset="-120"/>
                <a:ea typeface="微軟正黑體" pitchFamily="34" charset="-120"/>
              </a:rPr>
              <a:t/>
            </a:r>
            <a:br>
              <a:rPr lang="en-US" altLang="zh-TW" b="1" smtClean="0">
                <a:latin typeface="微軟正黑體" pitchFamily="34" charset="-120"/>
                <a:ea typeface="微軟正黑體" pitchFamily="34" charset="-120"/>
              </a:rPr>
            </a:br>
            <a:r>
              <a:rPr lang="zh-TW" altLang="en-US" b="1" smtClean="0">
                <a:latin typeface="微軟正黑體" pitchFamily="34" charset="-120"/>
                <a:ea typeface="微軟正黑體" pitchFamily="34" charset="-120"/>
              </a:rPr>
              <a:t>尼泊爾發生</a:t>
            </a:r>
            <a:r>
              <a:rPr lang="en-US" altLang="zh-TW" b="1" smtClean="0">
                <a:latin typeface="微軟正黑體" pitchFamily="34" charset="-120"/>
                <a:ea typeface="微軟正黑體" pitchFamily="34" charset="-120"/>
              </a:rPr>
              <a:t>7.9</a:t>
            </a:r>
            <a:r>
              <a:rPr lang="zh-TW" altLang="en-US" b="1" smtClean="0">
                <a:latin typeface="微軟正黑體" pitchFamily="34" charset="-120"/>
                <a:ea typeface="微軟正黑體" pitchFamily="34" charset="-120"/>
              </a:rPr>
              <a:t>級强烈地震，</a:t>
            </a:r>
            <a:r>
              <a:rPr lang="en-US" altLang="zh-TW" b="1" smtClean="0">
                <a:latin typeface="微軟正黑體" pitchFamily="34" charset="-120"/>
                <a:ea typeface="微軟正黑體" pitchFamily="34" charset="-120"/>
              </a:rPr>
              <a:t/>
            </a:r>
            <a:br>
              <a:rPr lang="en-US" altLang="zh-TW" b="1" smtClean="0">
                <a:latin typeface="微軟正黑體" pitchFamily="34" charset="-120"/>
                <a:ea typeface="微軟正黑體" pitchFamily="34" charset="-120"/>
              </a:rPr>
            </a:br>
            <a:r>
              <a:rPr lang="zh-TW" altLang="en-US" b="1" smtClean="0">
                <a:latin typeface="微軟正黑體" pitchFamily="34" charset="-120"/>
                <a:ea typeface="微軟正黑體" pitchFamily="34" charset="-120"/>
              </a:rPr>
              <a:t>已造成</a:t>
            </a:r>
            <a:r>
              <a:rPr lang="zh-TW" altLang="en-US" b="1" smtClean="0">
                <a:solidFill>
                  <a:srgbClr val="FF0000"/>
                </a:solidFill>
                <a:latin typeface="微軟正黑體" pitchFamily="34" charset="-120"/>
                <a:ea typeface="微軟正黑體" pitchFamily="34" charset="-120"/>
              </a:rPr>
              <a:t>過萬人</a:t>
            </a:r>
            <a:r>
              <a:rPr lang="zh-TW" altLang="en-US" b="1" smtClean="0">
                <a:latin typeface="微軟正黑體" pitchFamily="34" charset="-120"/>
                <a:ea typeface="微軟正黑體" pitchFamily="34" charset="-120"/>
              </a:rPr>
              <a:t>死傷，</a:t>
            </a:r>
            <a:r>
              <a:rPr lang="en-US" altLang="zh-TW" b="1" smtClean="0">
                <a:latin typeface="微軟正黑體" pitchFamily="34" charset="-120"/>
                <a:ea typeface="微軟正黑體" pitchFamily="34" charset="-120"/>
              </a:rPr>
              <a:t/>
            </a:r>
            <a:br>
              <a:rPr lang="en-US" altLang="zh-TW" b="1" smtClean="0">
                <a:latin typeface="微軟正黑體" pitchFamily="34" charset="-120"/>
                <a:ea typeface="微軟正黑體" pitchFamily="34" charset="-120"/>
              </a:rPr>
            </a:br>
            <a:r>
              <a:rPr lang="zh-TW" altLang="en-US" b="1" smtClean="0">
                <a:latin typeface="微軟正黑體" pitchFamily="34" charset="-120"/>
                <a:ea typeface="微軟正黑體" pitchFamily="34" charset="-120"/>
              </a:rPr>
              <a:t>估計死亡及受災人數會繼續上升。</a:t>
            </a:r>
          </a:p>
        </p:txBody>
      </p:sp>
      <p:pic>
        <p:nvPicPr>
          <p:cNvPr id="14339" name="Picture 2" descr="C:\Users\din.howard\Documents\服務相關\賑災\四川安雅\hkrc.png"/>
          <p:cNvPicPr>
            <a:picLocks noChangeAspect="1" noChangeArrowheads="1"/>
          </p:cNvPicPr>
          <p:nvPr/>
        </p:nvPicPr>
        <p:blipFill>
          <a:blip r:embed="rId3" cstate="print"/>
          <a:srcRect/>
          <a:stretch>
            <a:fillRect/>
          </a:stretch>
        </p:blipFill>
        <p:spPr bwMode="auto">
          <a:xfrm>
            <a:off x="539750" y="333375"/>
            <a:ext cx="29845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標題 1"/>
          <p:cNvSpPr>
            <a:spLocks noGrp="1"/>
          </p:cNvSpPr>
          <p:nvPr>
            <p:ph type="title"/>
          </p:nvPr>
        </p:nvSpPr>
        <p:spPr/>
        <p:txBody>
          <a:bodyPr/>
          <a:lstStyle/>
          <a:p>
            <a:pPr eaLnBrk="1" hangingPunct="1"/>
            <a:endParaRPr lang="zh-TW" altLang="en-US" smtClean="0"/>
          </a:p>
        </p:txBody>
      </p:sp>
      <p:sp>
        <p:nvSpPr>
          <p:cNvPr id="15363" name="內容版面配置區 2"/>
          <p:cNvSpPr>
            <a:spLocks noGrp="1"/>
          </p:cNvSpPr>
          <p:nvPr>
            <p:ph idx="1"/>
          </p:nvPr>
        </p:nvSpPr>
        <p:spPr/>
        <p:txBody>
          <a:bodyPr/>
          <a:lstStyle/>
          <a:p>
            <a:pPr eaLnBrk="1" hangingPunct="1"/>
            <a:endParaRPr lang="zh-TW" altLang="en-US" smtClean="0"/>
          </a:p>
        </p:txBody>
      </p:sp>
      <p:pic>
        <p:nvPicPr>
          <p:cNvPr id="15364" name="Picture 2" descr="C:\Users\din.howard\Documents\服務相關\賑災\四川安雅\hkrc.png"/>
          <p:cNvPicPr>
            <a:picLocks noChangeAspect="1" noChangeArrowheads="1"/>
          </p:cNvPicPr>
          <p:nvPr/>
        </p:nvPicPr>
        <p:blipFill>
          <a:blip r:embed="rId2" cstate="print"/>
          <a:srcRect/>
          <a:stretch>
            <a:fillRect/>
          </a:stretch>
        </p:blipFill>
        <p:spPr bwMode="auto">
          <a:xfrm>
            <a:off x="539750" y="333375"/>
            <a:ext cx="2984500" cy="609600"/>
          </a:xfrm>
          <a:prstGeom prst="rect">
            <a:avLst/>
          </a:prstGeom>
          <a:noFill/>
          <a:ln w="9525">
            <a:noFill/>
            <a:miter lim="800000"/>
            <a:headEnd/>
            <a:tailEnd/>
          </a:ln>
        </p:spPr>
      </p:pic>
      <p:pic>
        <p:nvPicPr>
          <p:cNvPr id="15365" name="Picture 6" descr="\\dcs01hqhk\SEC\DeptArea\IRSD\Public\NepalEQ\Nepal_photos_27 Apr\p-NPL0402.jpg"/>
          <p:cNvPicPr>
            <a:picLocks noChangeAspect="1" noChangeArrowheads="1"/>
          </p:cNvPicPr>
          <p:nvPr/>
        </p:nvPicPr>
        <p:blipFill>
          <a:blip r:embed="rId3" cstate="print"/>
          <a:srcRect/>
          <a:stretch>
            <a:fillRect/>
          </a:stretch>
        </p:blipFill>
        <p:spPr bwMode="auto">
          <a:xfrm>
            <a:off x="395288" y="1268413"/>
            <a:ext cx="3619500" cy="2408237"/>
          </a:xfrm>
          <a:prstGeom prst="rect">
            <a:avLst/>
          </a:prstGeom>
          <a:noFill/>
          <a:ln w="9525">
            <a:noFill/>
            <a:miter lim="800000"/>
            <a:headEnd/>
            <a:tailEnd/>
          </a:ln>
        </p:spPr>
      </p:pic>
      <p:pic>
        <p:nvPicPr>
          <p:cNvPr id="15366" name="Picture 9" descr="\\dcs01hqhk\SEC\DeptArea\IRSD\Public\NepalEQ\Nepal_photos_27 Apr\p-NPL0394.jpg"/>
          <p:cNvPicPr>
            <a:picLocks noChangeAspect="1" noChangeArrowheads="1"/>
          </p:cNvPicPr>
          <p:nvPr/>
        </p:nvPicPr>
        <p:blipFill>
          <a:blip r:embed="rId4" cstate="print"/>
          <a:srcRect/>
          <a:stretch>
            <a:fillRect/>
          </a:stretch>
        </p:blipFill>
        <p:spPr bwMode="auto">
          <a:xfrm>
            <a:off x="468313" y="3644900"/>
            <a:ext cx="4479925" cy="2981325"/>
          </a:xfrm>
          <a:prstGeom prst="rect">
            <a:avLst/>
          </a:prstGeom>
          <a:noFill/>
          <a:ln w="9525">
            <a:noFill/>
            <a:miter lim="800000"/>
            <a:headEnd/>
            <a:tailEnd/>
          </a:ln>
        </p:spPr>
      </p:pic>
      <p:pic>
        <p:nvPicPr>
          <p:cNvPr id="15367" name="Picture 10" descr="\\dcs01hqhk\SEC\DeptArea\IRSD\Public\NepalEQ\Nepal_photos_27 Apr\p-NPL0411.jpg"/>
          <p:cNvPicPr>
            <a:picLocks noChangeAspect="1" noChangeArrowheads="1"/>
          </p:cNvPicPr>
          <p:nvPr/>
        </p:nvPicPr>
        <p:blipFill>
          <a:blip r:embed="rId5" cstate="print"/>
          <a:srcRect/>
          <a:stretch>
            <a:fillRect/>
          </a:stretch>
        </p:blipFill>
        <p:spPr bwMode="auto">
          <a:xfrm>
            <a:off x="4932363" y="3644900"/>
            <a:ext cx="3787775" cy="2520950"/>
          </a:xfrm>
          <a:prstGeom prst="rect">
            <a:avLst/>
          </a:prstGeom>
          <a:noFill/>
          <a:ln w="9525">
            <a:noFill/>
            <a:miter lim="800000"/>
            <a:headEnd/>
            <a:tailEnd/>
          </a:ln>
        </p:spPr>
      </p:pic>
      <p:pic>
        <p:nvPicPr>
          <p:cNvPr id="15368" name="Picture 4" descr="\\dcs01hqhk\SEC\DeptArea\IRSD\Public\NepalEQ\Nepal_photos_27 Apr\p-NPL0406.jpg"/>
          <p:cNvPicPr>
            <a:picLocks noChangeAspect="1" noChangeArrowheads="1"/>
          </p:cNvPicPr>
          <p:nvPr/>
        </p:nvPicPr>
        <p:blipFill>
          <a:blip r:embed="rId6" cstate="print"/>
          <a:srcRect/>
          <a:stretch>
            <a:fillRect/>
          </a:stretch>
        </p:blipFill>
        <p:spPr bwMode="auto">
          <a:xfrm>
            <a:off x="3995738" y="333375"/>
            <a:ext cx="4978400" cy="3311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a:xfrm>
            <a:off x="457200" y="1341438"/>
            <a:ext cx="8229600" cy="4608512"/>
          </a:xfrm>
        </p:spPr>
        <p:txBody>
          <a:bodyPr/>
          <a:lstStyle/>
          <a:p>
            <a:pPr eaLnBrk="1" hangingPunct="1"/>
            <a:r>
              <a:rPr lang="zh-TW" altLang="en-US" sz="6000" b="1" smtClean="0">
                <a:latin typeface="微軟正黑體" pitchFamily="34" charset="-120"/>
                <a:ea typeface="微軟正黑體" pitchFamily="34" charset="-120"/>
              </a:rPr>
              <a:t>人道危機</a:t>
            </a:r>
          </a:p>
        </p:txBody>
      </p:sp>
      <p:pic>
        <p:nvPicPr>
          <p:cNvPr id="16387" name="Picture 2" descr="C:\Users\din.howard\Documents\服務相關\賑災\四川安雅\hkrc.png"/>
          <p:cNvPicPr>
            <a:picLocks noChangeAspect="1" noChangeArrowheads="1"/>
          </p:cNvPicPr>
          <p:nvPr/>
        </p:nvPicPr>
        <p:blipFill>
          <a:blip r:embed="rId2" cstate="print"/>
          <a:srcRect/>
          <a:stretch>
            <a:fillRect/>
          </a:stretch>
        </p:blipFill>
        <p:spPr bwMode="auto">
          <a:xfrm>
            <a:off x="539750" y="333375"/>
            <a:ext cx="29845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標題 1"/>
          <p:cNvSpPr>
            <a:spLocks noGrp="1"/>
          </p:cNvSpPr>
          <p:nvPr>
            <p:ph type="title"/>
          </p:nvPr>
        </p:nvSpPr>
        <p:spPr/>
        <p:txBody>
          <a:bodyPr/>
          <a:lstStyle/>
          <a:p>
            <a:pPr eaLnBrk="1" hangingPunct="1"/>
            <a:r>
              <a:rPr lang="zh-TW" altLang="en-US" b="1" smtClean="0">
                <a:latin typeface="微軟正黑體" pitchFamily="34" charset="-120"/>
                <a:ea typeface="微軟正黑體" pitchFamily="34" charset="-120"/>
              </a:rPr>
              <a:t>人道危機</a:t>
            </a:r>
          </a:p>
        </p:txBody>
      </p:sp>
      <p:sp>
        <p:nvSpPr>
          <p:cNvPr id="3" name="內容版面配置區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zh-TW" altLang="en-US" dirty="0" smtClean="0">
                <a:latin typeface="微軟正黑體" pitchFamily="34" charset="-120"/>
                <a:ea typeface="微軟正黑體" pitchFamily="34" charset="-120"/>
              </a:rPr>
              <a:t>尼泊爾政府宣佈國家進入緊急狀態，呼籲國際社會協助救援 </a:t>
            </a:r>
            <a:endParaRPr lang="en-US" altLang="zh-TW" dirty="0" smtClean="0">
              <a:latin typeface="微軟正黑體" pitchFamily="34" charset="-120"/>
              <a:ea typeface="微軟正黑體" pitchFamily="34" charset="-120"/>
            </a:endParaRPr>
          </a:p>
          <a:p>
            <a:pPr eaLnBrk="1" fontAlgn="auto" hangingPunct="1">
              <a:spcAft>
                <a:spcPts val="0"/>
              </a:spcAft>
              <a:buFont typeface="Arial" pitchFamily="34" charset="0"/>
              <a:buChar char="•"/>
              <a:defRPr/>
            </a:pPr>
            <a:endParaRPr lang="en-US" altLang="zh-TW" dirty="0" smtClean="0">
              <a:latin typeface="微軟正黑體" pitchFamily="34" charset="-120"/>
              <a:ea typeface="微軟正黑體" pitchFamily="34" charset="-120"/>
            </a:endParaRPr>
          </a:p>
          <a:p>
            <a:pPr eaLnBrk="1" fontAlgn="auto" hangingPunct="1">
              <a:spcAft>
                <a:spcPts val="0"/>
              </a:spcAft>
              <a:buFont typeface="Arial" pitchFamily="34" charset="0"/>
              <a:buChar char="•"/>
              <a:defRPr/>
            </a:pPr>
            <a:r>
              <a:rPr lang="zh-TW" altLang="en-US" dirty="0" smtClean="0">
                <a:latin typeface="微軟正黑體" pitchFamily="34" charset="-120"/>
                <a:ea typeface="微軟正黑體" pitchFamily="34" charset="-120"/>
              </a:rPr>
              <a:t>尼泊爾於</a:t>
            </a:r>
            <a:r>
              <a:rPr lang="en-US" altLang="zh-TW" dirty="0" smtClean="0">
                <a:latin typeface="微軟正黑體" pitchFamily="34" charset="-120"/>
                <a:ea typeface="微軟正黑體" pitchFamily="34" charset="-120"/>
              </a:rPr>
              <a:t>4</a:t>
            </a:r>
            <a:r>
              <a:rPr lang="zh-TW" altLang="en-US" dirty="0" smtClean="0">
                <a:latin typeface="微軟正黑體" pitchFamily="34" charset="-120"/>
                <a:ea typeface="微軟正黑體" pitchFamily="34" charset="-120"/>
              </a:rPr>
              <a:t>月</a:t>
            </a:r>
            <a:r>
              <a:rPr lang="en-US" altLang="zh-TW" dirty="0" smtClean="0">
                <a:latin typeface="微軟正黑體" pitchFamily="34" charset="-120"/>
                <a:ea typeface="微軟正黑體" pitchFamily="34" charset="-120"/>
              </a:rPr>
              <a:t>25</a:t>
            </a:r>
            <a:r>
              <a:rPr lang="zh-TW" altLang="en-US" dirty="0" smtClean="0">
                <a:latin typeface="微軟正黑體" pitchFamily="34" charset="-120"/>
                <a:ea typeface="微軟正黑體" pitchFamily="34" charset="-120"/>
              </a:rPr>
              <a:t>日發生</a:t>
            </a:r>
            <a:r>
              <a:rPr lang="en-US" altLang="zh-TW" dirty="0" smtClean="0">
                <a:latin typeface="微軟正黑體" pitchFamily="34" charset="-120"/>
                <a:ea typeface="微軟正黑體" pitchFamily="34" charset="-120"/>
              </a:rPr>
              <a:t>7.9</a:t>
            </a:r>
            <a:r>
              <a:rPr lang="zh-TW" altLang="en-US" dirty="0" smtClean="0">
                <a:latin typeface="微軟正黑體" pitchFamily="34" charset="-120"/>
                <a:ea typeface="微軟正黑體" pitchFamily="34" charset="-120"/>
              </a:rPr>
              <a:t>級强烈地震，隨後發生多次餘震，已造成過萬人死傷，多人仍埋在瓦礫中等待救援</a:t>
            </a:r>
            <a:endParaRPr lang="en-US" altLang="zh-TW" dirty="0" smtClean="0">
              <a:latin typeface="微軟正黑體" pitchFamily="34" charset="-120"/>
              <a:ea typeface="微軟正黑體" pitchFamily="34" charset="-120"/>
            </a:endParaRPr>
          </a:p>
          <a:p>
            <a:pPr eaLnBrk="1" fontAlgn="auto" hangingPunct="1">
              <a:spcAft>
                <a:spcPts val="0"/>
              </a:spcAft>
              <a:buFont typeface="Arial" pitchFamily="34" charset="0"/>
              <a:buChar char="•"/>
              <a:defRPr/>
            </a:pPr>
            <a:endParaRPr lang="en-US" altLang="zh-TW" dirty="0" smtClean="0">
              <a:latin typeface="微軟正黑體" pitchFamily="34" charset="-120"/>
              <a:ea typeface="微軟正黑體" pitchFamily="34" charset="-120"/>
            </a:endParaRPr>
          </a:p>
          <a:p>
            <a:pPr eaLnBrk="1" fontAlgn="auto" hangingPunct="1">
              <a:spcAft>
                <a:spcPts val="0"/>
              </a:spcAft>
              <a:buFont typeface="Arial" pitchFamily="34" charset="0"/>
              <a:buChar char="•"/>
              <a:defRPr/>
            </a:pPr>
            <a:r>
              <a:rPr lang="zh-TW" altLang="en-US" dirty="0" smtClean="0">
                <a:latin typeface="微軟正黑體" pitchFamily="34" charset="-120"/>
                <a:ea typeface="微軟正黑體" pitchFamily="34" charset="-120"/>
              </a:rPr>
              <a:t>由於現時為登山的旅遊旺季，地震引發當地登山熱點雪崩，最少有</a:t>
            </a:r>
            <a:r>
              <a:rPr lang="en-US" altLang="zh-TW" dirty="0" smtClean="0">
                <a:latin typeface="微軟正黑體" pitchFamily="34" charset="-120"/>
                <a:ea typeface="微軟正黑體" pitchFamily="34" charset="-120"/>
              </a:rPr>
              <a:t>18</a:t>
            </a:r>
            <a:r>
              <a:rPr lang="zh-TW" altLang="en-US" dirty="0" smtClean="0">
                <a:latin typeface="微軟正黑體" pitchFamily="34" charset="-120"/>
                <a:ea typeface="微軟正黑體" pitchFamily="34" charset="-120"/>
              </a:rPr>
              <a:t>名登山者罹難 </a:t>
            </a:r>
            <a:endParaRPr lang="en-US" altLang="zh-TW" dirty="0" smtClean="0">
              <a:latin typeface="微軟正黑體" pitchFamily="34" charset="-120"/>
              <a:ea typeface="微軟正黑體" pitchFamily="34" charset="-120"/>
            </a:endParaRPr>
          </a:p>
        </p:txBody>
      </p:sp>
      <p:pic>
        <p:nvPicPr>
          <p:cNvPr id="17412" name="Picture 2" descr="C:\Users\din.howard\Documents\服務相關\賑災\四川安雅\hkrc.png"/>
          <p:cNvPicPr>
            <a:picLocks noChangeAspect="1" noChangeArrowheads="1"/>
          </p:cNvPicPr>
          <p:nvPr/>
        </p:nvPicPr>
        <p:blipFill>
          <a:blip r:embed="rId2" cstate="print"/>
          <a:srcRect/>
          <a:stretch>
            <a:fillRect/>
          </a:stretch>
        </p:blipFill>
        <p:spPr bwMode="auto">
          <a:xfrm>
            <a:off x="468313" y="260350"/>
            <a:ext cx="29845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標題 1"/>
          <p:cNvSpPr>
            <a:spLocks noGrp="1"/>
          </p:cNvSpPr>
          <p:nvPr>
            <p:ph type="title"/>
          </p:nvPr>
        </p:nvSpPr>
        <p:spPr/>
        <p:txBody>
          <a:bodyPr/>
          <a:lstStyle/>
          <a:p>
            <a:pPr eaLnBrk="1" hangingPunct="1"/>
            <a:r>
              <a:rPr lang="zh-TW" altLang="en-US" b="1" smtClean="0">
                <a:latin typeface="微軟正黑體" pitchFamily="34" charset="-120"/>
                <a:ea typeface="微軟正黑體" pitchFamily="34" charset="-120"/>
              </a:rPr>
              <a:t>人道危機</a:t>
            </a:r>
          </a:p>
        </p:txBody>
      </p:sp>
      <p:sp>
        <p:nvSpPr>
          <p:cNvPr id="18435" name="內容版面配置區 2"/>
          <p:cNvSpPr>
            <a:spLocks noGrp="1"/>
          </p:cNvSpPr>
          <p:nvPr>
            <p:ph idx="1"/>
          </p:nvPr>
        </p:nvSpPr>
        <p:spPr>
          <a:xfrm>
            <a:off x="457200" y="1125538"/>
            <a:ext cx="8229600" cy="5000625"/>
          </a:xfrm>
        </p:spPr>
        <p:txBody>
          <a:bodyPr/>
          <a:lstStyle/>
          <a:p>
            <a:endParaRPr lang="zh-TW" altLang="en-US" sz="1600" smtClean="0"/>
          </a:p>
          <a:p>
            <a:r>
              <a:rPr lang="zh-TW" altLang="en-US" sz="1800" smtClean="0">
                <a:latin typeface="微軟正黑體" pitchFamily="34" charset="-120"/>
                <a:ea typeface="微軟正黑體" pitchFamily="34" charset="-120"/>
              </a:rPr>
              <a:t>根據聯合國的災情評估報告顯示，是次地震受</a:t>
            </a:r>
            <a:r>
              <a:rPr lang="zh-TW" altLang="en-US" sz="1800" smtClean="0">
                <a:solidFill>
                  <a:srgbClr val="FF0000"/>
                </a:solidFill>
                <a:latin typeface="微軟正黑體" pitchFamily="34" charset="-120"/>
                <a:ea typeface="微軟正黑體" pitchFamily="34" charset="-120"/>
              </a:rPr>
              <a:t>影響了</a:t>
            </a:r>
            <a:r>
              <a:rPr lang="en-US" altLang="zh-TW" sz="1800" smtClean="0">
                <a:solidFill>
                  <a:srgbClr val="FF0000"/>
                </a:solidFill>
                <a:latin typeface="微軟正黑體" pitchFamily="34" charset="-120"/>
                <a:ea typeface="微軟正黑體" pitchFamily="34" charset="-120"/>
              </a:rPr>
              <a:t>800</a:t>
            </a:r>
            <a:r>
              <a:rPr lang="zh-TW" altLang="en-US" sz="1800" smtClean="0">
                <a:solidFill>
                  <a:srgbClr val="FF0000"/>
                </a:solidFill>
                <a:latin typeface="微軟正黑體" pitchFamily="34" charset="-120"/>
                <a:ea typeface="微軟正黑體" pitchFamily="34" charset="-120"/>
              </a:rPr>
              <a:t>萬人</a:t>
            </a:r>
            <a:r>
              <a:rPr lang="zh-TW" altLang="en-US" sz="1800" smtClean="0">
                <a:latin typeface="微軟正黑體" pitchFamily="34" charset="-120"/>
                <a:ea typeface="微軟正黑體" pitchFamily="34" charset="-120"/>
              </a:rPr>
              <a:t>，當中有</a:t>
            </a:r>
            <a:r>
              <a:rPr lang="en-US" altLang="zh-TW" sz="1800" smtClean="0">
                <a:latin typeface="微軟正黑體" pitchFamily="34" charset="-120"/>
                <a:ea typeface="微軟正黑體" pitchFamily="34" charset="-120"/>
              </a:rPr>
              <a:t>200</a:t>
            </a:r>
            <a:r>
              <a:rPr lang="zh-TW" altLang="en-US" sz="1800" smtClean="0">
                <a:latin typeface="微軟正黑體" pitchFamily="34" charset="-120"/>
                <a:ea typeface="微軟正黑體" pitchFamily="34" charset="-120"/>
              </a:rPr>
              <a:t>萬人分布在</a:t>
            </a:r>
            <a:r>
              <a:rPr lang="en-US" altLang="zh-TW" sz="1800" smtClean="0">
                <a:latin typeface="微軟正黑體" pitchFamily="34" charset="-120"/>
                <a:ea typeface="微軟正黑體" pitchFamily="34" charset="-120"/>
              </a:rPr>
              <a:t>11</a:t>
            </a:r>
            <a:r>
              <a:rPr lang="zh-TW" altLang="en-US" sz="1800" smtClean="0">
                <a:latin typeface="微軟正黑體" pitchFamily="34" charset="-120"/>
                <a:ea typeface="微軟正黑體" pitchFamily="34" charset="-120"/>
              </a:rPr>
              <a:t>個受災最嚴重的區域。 </a:t>
            </a:r>
          </a:p>
          <a:p>
            <a:pPr>
              <a:buFont typeface="Arial" charset="0"/>
              <a:buNone/>
            </a:pPr>
            <a:endParaRPr lang="zh-TW" altLang="en-US" sz="1800" smtClean="0">
              <a:latin typeface="微軟正黑體" pitchFamily="34" charset="-120"/>
              <a:ea typeface="微軟正黑體" pitchFamily="34" charset="-120"/>
            </a:endParaRPr>
          </a:p>
          <a:p>
            <a:r>
              <a:rPr lang="zh-TW" altLang="en-US" sz="1800" smtClean="0">
                <a:latin typeface="微軟正黑體" pitchFamily="34" charset="-120"/>
                <a:ea typeface="微軟正黑體" pitchFamily="34" charset="-120"/>
              </a:rPr>
              <a:t> 直至</a:t>
            </a:r>
            <a:r>
              <a:rPr lang="en-US" altLang="zh-TW" sz="1800" smtClean="0">
                <a:latin typeface="微軟正黑體" pitchFamily="34" charset="-120"/>
                <a:ea typeface="微軟正黑體" pitchFamily="34" charset="-120"/>
              </a:rPr>
              <a:t>4</a:t>
            </a:r>
            <a:r>
              <a:rPr lang="zh-TW" altLang="en-US" sz="1800" smtClean="0">
                <a:latin typeface="微軟正黑體" pitchFamily="34" charset="-120"/>
                <a:ea typeface="微軟正黑體" pitchFamily="34" charset="-120"/>
              </a:rPr>
              <a:t>月</a:t>
            </a:r>
            <a:r>
              <a:rPr lang="en-US" altLang="zh-TW" sz="1800" smtClean="0">
                <a:latin typeface="微軟正黑體" pitchFamily="34" charset="-120"/>
                <a:ea typeface="微軟正黑體" pitchFamily="34" charset="-120"/>
              </a:rPr>
              <a:t>28</a:t>
            </a:r>
            <a:r>
              <a:rPr lang="zh-TW" altLang="en-US" sz="1800" smtClean="0">
                <a:latin typeface="微軟正黑體" pitchFamily="34" charset="-120"/>
                <a:ea typeface="微軟正黑體" pitchFamily="34" charset="-120"/>
              </a:rPr>
              <a:t>日，已造成</a:t>
            </a:r>
            <a:r>
              <a:rPr lang="zh-TW" altLang="en-US" sz="1800" smtClean="0">
                <a:solidFill>
                  <a:srgbClr val="FF0000"/>
                </a:solidFill>
                <a:latin typeface="微軟正黑體" pitchFamily="34" charset="-120"/>
                <a:ea typeface="微軟正黑體" pitchFamily="34" charset="-120"/>
              </a:rPr>
              <a:t>至少</a:t>
            </a:r>
            <a:r>
              <a:rPr lang="en-US" altLang="zh-TW" sz="1800" smtClean="0">
                <a:solidFill>
                  <a:srgbClr val="FF0000"/>
                </a:solidFill>
                <a:latin typeface="微軟正黑體" pitchFamily="34" charset="-120"/>
                <a:ea typeface="微軟正黑體" pitchFamily="34" charset="-120"/>
              </a:rPr>
              <a:t>4,300</a:t>
            </a:r>
            <a:r>
              <a:rPr lang="zh-TW" altLang="en-US" sz="1800" smtClean="0">
                <a:solidFill>
                  <a:srgbClr val="FF0000"/>
                </a:solidFill>
                <a:latin typeface="微軟正黑體" pitchFamily="34" charset="-120"/>
                <a:ea typeface="微軟正黑體" pitchFamily="34" charset="-120"/>
              </a:rPr>
              <a:t>人死亡，超過</a:t>
            </a:r>
            <a:r>
              <a:rPr lang="en-US" altLang="zh-TW" sz="1800" smtClean="0">
                <a:solidFill>
                  <a:srgbClr val="FF0000"/>
                </a:solidFill>
                <a:latin typeface="微軟正黑體" pitchFamily="34" charset="-120"/>
                <a:ea typeface="微軟正黑體" pitchFamily="34" charset="-120"/>
              </a:rPr>
              <a:t>8,000</a:t>
            </a:r>
            <a:r>
              <a:rPr lang="zh-TW" altLang="en-US" sz="1800" smtClean="0">
                <a:solidFill>
                  <a:srgbClr val="FF0000"/>
                </a:solidFill>
                <a:latin typeface="微軟正黑體" pitchFamily="34" charset="-120"/>
                <a:ea typeface="微軟正黑體" pitchFamily="34" charset="-120"/>
              </a:rPr>
              <a:t>人受傷</a:t>
            </a:r>
            <a:endParaRPr lang="en-US" altLang="zh-TW" sz="1800" smtClean="0">
              <a:solidFill>
                <a:srgbClr val="FF0000"/>
              </a:solidFill>
              <a:latin typeface="微軟正黑體" pitchFamily="34" charset="-120"/>
              <a:ea typeface="微軟正黑體" pitchFamily="34" charset="-120"/>
            </a:endParaRPr>
          </a:p>
          <a:p>
            <a:pPr eaLnBrk="1" hangingPunct="1">
              <a:buFont typeface="Arial" charset="0"/>
              <a:buNone/>
            </a:pPr>
            <a:endParaRPr lang="en-US" altLang="zh-TW" sz="1800" smtClean="0">
              <a:latin typeface="微軟正黑體" pitchFamily="34" charset="-120"/>
              <a:ea typeface="微軟正黑體" pitchFamily="34" charset="-120"/>
            </a:endParaRPr>
          </a:p>
          <a:p>
            <a:pPr eaLnBrk="1" hangingPunct="1"/>
            <a:r>
              <a:rPr lang="zh-TW" altLang="en-US" sz="1800" smtClean="0">
                <a:latin typeface="微軟正黑體" pitchFamily="34" charset="-120"/>
                <a:ea typeface="微軟正黑體" pitchFamily="34" charset="-120"/>
              </a:rPr>
              <a:t>災區</a:t>
            </a:r>
            <a:r>
              <a:rPr lang="zh-TW" altLang="en-US" sz="1800" smtClean="0">
                <a:solidFill>
                  <a:srgbClr val="FF0000"/>
                </a:solidFill>
                <a:latin typeface="微軟正黑體" pitchFamily="34" charset="-120"/>
                <a:ea typeface="微軟正黑體" pitchFamily="34" charset="-120"/>
              </a:rPr>
              <a:t>逾</a:t>
            </a:r>
            <a:r>
              <a:rPr lang="en-US" altLang="zh-TW" sz="1800" smtClean="0">
                <a:solidFill>
                  <a:srgbClr val="FF0000"/>
                </a:solidFill>
                <a:latin typeface="微軟正黑體" pitchFamily="34" charset="-120"/>
                <a:ea typeface="微軟正黑體" pitchFamily="34" charset="-120"/>
              </a:rPr>
              <a:t>5,000</a:t>
            </a:r>
            <a:r>
              <a:rPr lang="zh-TW" altLang="en-US" sz="1800" smtClean="0">
                <a:solidFill>
                  <a:srgbClr val="FF0000"/>
                </a:solidFill>
                <a:latin typeface="微軟正黑體" pitchFamily="34" charset="-120"/>
                <a:ea typeface="微軟正黑體" pitchFamily="34" charset="-120"/>
              </a:rPr>
              <a:t>座建築物倒塌</a:t>
            </a:r>
            <a:r>
              <a:rPr lang="zh-TW" altLang="en-US" sz="1800" smtClean="0">
                <a:latin typeface="微軟正黑體" pitchFamily="34" charset="-120"/>
                <a:ea typeface="微軟正黑體" pitchFamily="34" charset="-120"/>
              </a:rPr>
              <a:t>，主要基礎建設受損，電力中斷，通訊並不穩定</a:t>
            </a:r>
            <a:endParaRPr lang="en-US" altLang="zh-TW" sz="1800" smtClean="0">
              <a:latin typeface="微軟正黑體" pitchFamily="34" charset="-120"/>
              <a:ea typeface="微軟正黑體" pitchFamily="34" charset="-120"/>
            </a:endParaRPr>
          </a:p>
          <a:p>
            <a:pPr eaLnBrk="1" hangingPunct="1"/>
            <a:endParaRPr lang="zh-TW" altLang="en-US" sz="1800" smtClean="0">
              <a:latin typeface="微軟正黑體" pitchFamily="34" charset="-120"/>
              <a:ea typeface="微軟正黑體" pitchFamily="34" charset="-120"/>
            </a:endParaRPr>
          </a:p>
          <a:p>
            <a:r>
              <a:rPr lang="zh-TW" altLang="en-US" sz="1800" smtClean="0">
                <a:latin typeface="微軟正黑體" pitchFamily="34" charset="-120"/>
                <a:ea typeface="微軟正黑體" pitchFamily="34" charset="-120"/>
              </a:rPr>
              <a:t>首都加德滿都主要醫院保持運作，但已擠滿傷者 ，部份傷者需要在室外接受治療。 </a:t>
            </a:r>
            <a:endParaRPr lang="en-US" altLang="zh-TW" sz="1800" smtClean="0">
              <a:latin typeface="微軟正黑體" pitchFamily="34" charset="-120"/>
              <a:ea typeface="微軟正黑體" pitchFamily="34" charset="-120"/>
            </a:endParaRPr>
          </a:p>
          <a:p>
            <a:pPr eaLnBrk="1" hangingPunct="1"/>
            <a:endParaRPr lang="en-US" altLang="zh-TW" sz="1800" smtClean="0">
              <a:latin typeface="微軟正黑體" pitchFamily="34" charset="-120"/>
              <a:ea typeface="微軟正黑體" pitchFamily="34" charset="-120"/>
            </a:endParaRPr>
          </a:p>
          <a:p>
            <a:pPr eaLnBrk="1" hangingPunct="1"/>
            <a:r>
              <a:rPr lang="zh-TW" altLang="en-US" sz="1800" smtClean="0">
                <a:latin typeface="微軟正黑體" pitchFamily="34" charset="-120"/>
                <a:ea typeface="微軟正黑體" pitchFamily="34" charset="-120"/>
              </a:rPr>
              <a:t>尼泊爾政府在加德滿都開放了</a:t>
            </a:r>
            <a:r>
              <a:rPr lang="en-US" altLang="zh-TW" sz="1800" smtClean="0">
                <a:latin typeface="微軟正黑體" pitchFamily="34" charset="-120"/>
                <a:ea typeface="微軟正黑體" pitchFamily="34" charset="-120"/>
              </a:rPr>
              <a:t>16</a:t>
            </a:r>
            <a:r>
              <a:rPr lang="zh-TW" altLang="en-US" sz="1800" smtClean="0">
                <a:latin typeface="微軟正黑體" pitchFamily="34" charset="-120"/>
                <a:ea typeface="微軟正黑體" pitchFamily="34" charset="-120"/>
              </a:rPr>
              <a:t>個臨時營地，收容無家可歸的災民 </a:t>
            </a:r>
            <a:endParaRPr lang="en-US" altLang="zh-TW" sz="1800" smtClean="0">
              <a:latin typeface="微軟正黑體" pitchFamily="34" charset="-120"/>
              <a:ea typeface="微軟正黑體" pitchFamily="34" charset="-120"/>
            </a:endParaRPr>
          </a:p>
          <a:p>
            <a:pPr eaLnBrk="1" hangingPunct="1"/>
            <a:endParaRPr lang="en-US" altLang="zh-TW" sz="1800" smtClean="0">
              <a:latin typeface="微軟正黑體" pitchFamily="34" charset="-120"/>
              <a:ea typeface="微軟正黑體" pitchFamily="34" charset="-120"/>
            </a:endParaRPr>
          </a:p>
          <a:p>
            <a:pPr eaLnBrk="1" hangingPunct="1"/>
            <a:r>
              <a:rPr lang="zh-TW" altLang="en-US" sz="1800" smtClean="0">
                <a:latin typeface="微軟正黑體" pitchFamily="34" charset="-120"/>
                <a:ea typeface="微軟正黑體" pitchFamily="34" charset="-120"/>
              </a:rPr>
              <a:t>加德滿都國際機場維持有限度運作，但受餘震影響，機場需間歇性封閉，影響救援物資的運送</a:t>
            </a:r>
          </a:p>
        </p:txBody>
      </p:sp>
      <p:pic>
        <p:nvPicPr>
          <p:cNvPr id="18436" name="Picture 2" descr="C:\Users\din.howard\Documents\服務相關\賑災\四川安雅\hkrc.png"/>
          <p:cNvPicPr>
            <a:picLocks noChangeAspect="1" noChangeArrowheads="1"/>
          </p:cNvPicPr>
          <p:nvPr/>
        </p:nvPicPr>
        <p:blipFill>
          <a:blip r:embed="rId3" cstate="print"/>
          <a:srcRect/>
          <a:stretch>
            <a:fillRect/>
          </a:stretch>
        </p:blipFill>
        <p:spPr bwMode="auto">
          <a:xfrm>
            <a:off x="539750" y="333375"/>
            <a:ext cx="29845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標題 1"/>
          <p:cNvSpPr>
            <a:spLocks noGrp="1"/>
          </p:cNvSpPr>
          <p:nvPr>
            <p:ph type="title"/>
          </p:nvPr>
        </p:nvSpPr>
        <p:spPr>
          <a:xfrm>
            <a:off x="539750" y="2060575"/>
            <a:ext cx="8229600" cy="2520950"/>
          </a:xfrm>
        </p:spPr>
        <p:txBody>
          <a:bodyPr/>
          <a:lstStyle/>
          <a:p>
            <a:pPr eaLnBrk="1" hangingPunct="1"/>
            <a:r>
              <a:rPr lang="zh-TW" altLang="en-US" sz="6000" b="1" smtClean="0">
                <a:latin typeface="微軟正黑體" pitchFamily="34" charset="-120"/>
                <a:ea typeface="微軟正黑體" pitchFamily="34" charset="-120"/>
              </a:rPr>
              <a:t>除尼泊爾，其他受影響國家包括南亞地區的</a:t>
            </a:r>
            <a:r>
              <a:rPr lang="en-US" altLang="zh-TW" sz="6000" b="1" smtClean="0">
                <a:latin typeface="微軟正黑體" pitchFamily="34" charset="-120"/>
                <a:ea typeface="微軟正黑體" pitchFamily="34" charset="-120"/>
              </a:rPr>
              <a:t/>
            </a:r>
            <a:br>
              <a:rPr lang="en-US" altLang="zh-TW" sz="6000" b="1" smtClean="0">
                <a:latin typeface="微軟正黑體" pitchFamily="34" charset="-120"/>
                <a:ea typeface="微軟正黑體" pitchFamily="34" charset="-120"/>
              </a:rPr>
            </a:br>
            <a:r>
              <a:rPr lang="zh-TW" altLang="en-US" sz="6000" b="1" smtClean="0">
                <a:latin typeface="微軟正黑體" pitchFamily="34" charset="-120"/>
                <a:ea typeface="微軟正黑體" pitchFamily="34" charset="-120"/>
              </a:rPr>
              <a:t>印度、孟加拉、</a:t>
            </a:r>
            <a:r>
              <a:rPr lang="en-US" altLang="zh-TW" sz="6000" b="1" smtClean="0">
                <a:latin typeface="微軟正黑體" pitchFamily="34" charset="-120"/>
                <a:ea typeface="微軟正黑體" pitchFamily="34" charset="-120"/>
              </a:rPr>
              <a:t/>
            </a:r>
            <a:br>
              <a:rPr lang="en-US" altLang="zh-TW" sz="6000" b="1" smtClean="0">
                <a:latin typeface="微軟正黑體" pitchFamily="34" charset="-120"/>
                <a:ea typeface="微軟正黑體" pitchFamily="34" charset="-120"/>
              </a:rPr>
            </a:br>
            <a:r>
              <a:rPr lang="zh-TW" altLang="en-US" sz="6000" b="1" smtClean="0">
                <a:latin typeface="微軟正黑體" pitchFamily="34" charset="-120"/>
                <a:ea typeface="微軟正黑體" pitchFamily="34" charset="-120"/>
              </a:rPr>
              <a:t>巴基斯坦，以及中國。</a:t>
            </a:r>
          </a:p>
        </p:txBody>
      </p:sp>
      <p:pic>
        <p:nvPicPr>
          <p:cNvPr id="19459" name="Picture 2" descr="C:\Users\din.howard\Documents\服務相關\賑災\四川安雅\hkrc.png"/>
          <p:cNvPicPr>
            <a:picLocks noChangeAspect="1" noChangeArrowheads="1"/>
          </p:cNvPicPr>
          <p:nvPr/>
        </p:nvPicPr>
        <p:blipFill>
          <a:blip r:embed="rId2" cstate="print"/>
          <a:srcRect/>
          <a:stretch>
            <a:fillRect/>
          </a:stretch>
        </p:blipFill>
        <p:spPr bwMode="auto">
          <a:xfrm>
            <a:off x="539750" y="333375"/>
            <a:ext cx="29845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標題 1"/>
          <p:cNvSpPr>
            <a:spLocks noGrp="1"/>
          </p:cNvSpPr>
          <p:nvPr>
            <p:ph type="title"/>
          </p:nvPr>
        </p:nvSpPr>
        <p:spPr>
          <a:xfrm>
            <a:off x="468313" y="404813"/>
            <a:ext cx="8229600" cy="1143000"/>
          </a:xfrm>
        </p:spPr>
        <p:txBody>
          <a:bodyPr/>
          <a:lstStyle/>
          <a:p>
            <a:pPr eaLnBrk="1" hangingPunct="1"/>
            <a:r>
              <a:rPr lang="zh-TW" altLang="en-US" b="1" smtClean="0">
                <a:latin typeface="微軟正黑體" pitchFamily="34" charset="-120"/>
                <a:ea typeface="微軟正黑體" pitchFamily="34" charset="-120"/>
              </a:rPr>
              <a:t>人道危機</a:t>
            </a:r>
          </a:p>
        </p:txBody>
      </p:sp>
      <p:sp>
        <p:nvSpPr>
          <p:cNvPr id="3" name="內容版面配置區 2"/>
          <p:cNvSpPr>
            <a:spLocks noGrp="1"/>
          </p:cNvSpPr>
          <p:nvPr>
            <p:ph idx="1"/>
          </p:nvPr>
        </p:nvSpPr>
        <p:spPr/>
        <p:txBody>
          <a:bodyPr rtlCol="0">
            <a:normAutofit fontScale="70000" lnSpcReduction="20000"/>
          </a:bodyPr>
          <a:lstStyle/>
          <a:p>
            <a:pPr>
              <a:defRPr/>
            </a:pPr>
            <a:r>
              <a:rPr lang="zh-TW" altLang="en-US" dirty="0" smtClean="0">
                <a:latin typeface="微軟正黑體" pitchFamily="34" charset="-120"/>
                <a:ea typeface="微軟正黑體" pitchFamily="34" charset="-120"/>
              </a:rPr>
              <a:t>中國西藏 </a:t>
            </a:r>
            <a:br>
              <a:rPr lang="zh-TW" altLang="en-US" dirty="0" smtClean="0">
                <a:latin typeface="微軟正黑體" pitchFamily="34" charset="-120"/>
                <a:ea typeface="微軟正黑體" pitchFamily="34" charset="-120"/>
              </a:rPr>
            </a:br>
            <a:r>
              <a:rPr lang="zh-TW" altLang="en-US" dirty="0" smtClean="0"/>
              <a:t>日喀則市最少</a:t>
            </a:r>
            <a:r>
              <a:rPr lang="en-US" altLang="zh-TW" dirty="0" smtClean="0"/>
              <a:t>8</a:t>
            </a:r>
            <a:r>
              <a:rPr lang="zh-TW" altLang="en-US" dirty="0" smtClean="0"/>
              <a:t>個县和阿里地區的普蘭县</a:t>
            </a:r>
            <a:r>
              <a:rPr lang="en-US" altLang="zh-TW" dirty="0" smtClean="0">
                <a:solidFill>
                  <a:srgbClr val="FF0000"/>
                </a:solidFill>
              </a:rPr>
              <a:t>30</a:t>
            </a:r>
            <a:r>
              <a:rPr lang="zh-TW" altLang="en-US" dirty="0" smtClean="0">
                <a:solidFill>
                  <a:srgbClr val="FF0000"/>
                </a:solidFill>
              </a:rPr>
              <a:t>萬人受災</a:t>
            </a:r>
            <a:r>
              <a:rPr lang="zh-TW" altLang="en-US" dirty="0" smtClean="0"/>
              <a:t>。 </a:t>
            </a:r>
          </a:p>
          <a:p>
            <a:pPr>
              <a:buFont typeface="Arial" charset="0"/>
              <a:buNone/>
              <a:defRPr/>
            </a:pPr>
            <a:r>
              <a:rPr lang="en-US" altLang="zh-TW" dirty="0" smtClean="0"/>
              <a:t>	</a:t>
            </a:r>
            <a:r>
              <a:rPr lang="zh-TW" altLang="en-US" dirty="0" smtClean="0"/>
              <a:t>據西藏自治區民政廳報告，現已造成西藏自治區</a:t>
            </a:r>
            <a:r>
              <a:rPr lang="en-US" altLang="zh-TW" dirty="0" smtClean="0"/>
              <a:t>25</a:t>
            </a:r>
            <a:r>
              <a:rPr lang="zh-TW" altLang="en-US" dirty="0" smtClean="0"/>
              <a:t>人死亡，</a:t>
            </a:r>
            <a:r>
              <a:rPr lang="en-US" altLang="zh-TW" dirty="0" smtClean="0"/>
              <a:t>4</a:t>
            </a:r>
            <a:r>
              <a:rPr lang="zh-TW" altLang="en-US" dirty="0" smtClean="0"/>
              <a:t>人失蹤，</a:t>
            </a:r>
            <a:r>
              <a:rPr lang="en-US" altLang="zh-TW" dirty="0" smtClean="0"/>
              <a:t>117</a:t>
            </a:r>
            <a:r>
              <a:rPr lang="zh-TW" altLang="en-US" dirty="0" smtClean="0"/>
              <a:t>人受傷，</a:t>
            </a:r>
            <a:r>
              <a:rPr lang="en-US" altLang="zh-TW" dirty="0" smtClean="0"/>
              <a:t>1685</a:t>
            </a:r>
            <a:r>
              <a:rPr lang="zh-TW" altLang="en-US" dirty="0" smtClean="0"/>
              <a:t>戶房屋倒塌，</a:t>
            </a:r>
            <a:r>
              <a:rPr lang="en-US" altLang="zh-TW" dirty="0" smtClean="0"/>
              <a:t>15408</a:t>
            </a:r>
            <a:r>
              <a:rPr lang="zh-TW" altLang="en-US" dirty="0" smtClean="0"/>
              <a:t>戶房屋不同程度損壞</a:t>
            </a:r>
          </a:p>
          <a:p>
            <a:pPr eaLnBrk="1" fontAlgn="auto" hangingPunct="1">
              <a:spcAft>
                <a:spcPts val="0"/>
              </a:spcAft>
              <a:buFont typeface="Arial" pitchFamily="34" charset="0"/>
              <a:buChar char="•"/>
              <a:defRPr/>
            </a:pPr>
            <a:endParaRPr lang="en-US" altLang="zh-TW" dirty="0" smtClean="0">
              <a:latin typeface="微軟正黑體" pitchFamily="34" charset="-120"/>
              <a:ea typeface="微軟正黑體" pitchFamily="34" charset="-120"/>
            </a:endParaRPr>
          </a:p>
          <a:p>
            <a:pPr eaLnBrk="1" fontAlgn="auto" hangingPunct="1">
              <a:spcAft>
                <a:spcPts val="0"/>
              </a:spcAft>
              <a:buFont typeface="Arial" pitchFamily="34" charset="0"/>
              <a:buChar char="•"/>
              <a:defRPr/>
            </a:pPr>
            <a:endParaRPr lang="en-US" altLang="zh-TW" dirty="0" smtClean="0">
              <a:latin typeface="微軟正黑體" pitchFamily="34" charset="-120"/>
              <a:ea typeface="微軟正黑體" pitchFamily="34" charset="-120"/>
            </a:endParaRPr>
          </a:p>
          <a:p>
            <a:pPr eaLnBrk="1" fontAlgn="auto" hangingPunct="1">
              <a:spcAft>
                <a:spcPts val="0"/>
              </a:spcAft>
              <a:buFont typeface="Arial" pitchFamily="34" charset="0"/>
              <a:buChar char="•"/>
              <a:defRPr/>
            </a:pPr>
            <a:r>
              <a:rPr lang="zh-TW" altLang="en-US" dirty="0" smtClean="0">
                <a:latin typeface="微軟正黑體" pitchFamily="34" charset="-120"/>
                <a:ea typeface="微軟正黑體" pitchFamily="34" charset="-120"/>
              </a:rPr>
              <a:t>印度 </a:t>
            </a:r>
            <a:br>
              <a:rPr lang="zh-TW" altLang="en-US" dirty="0" smtClean="0">
                <a:latin typeface="微軟正黑體" pitchFamily="34" charset="-120"/>
                <a:ea typeface="微軟正黑體" pitchFamily="34" charset="-120"/>
              </a:rPr>
            </a:br>
            <a:r>
              <a:rPr lang="zh-TW" altLang="en-US" dirty="0" smtClean="0">
                <a:latin typeface="微軟正黑體" pitchFamily="34" charset="-120"/>
                <a:ea typeface="微軟正黑體" pitchFamily="34" charset="-120"/>
              </a:rPr>
              <a:t>在印度北部比哈爾邦</a:t>
            </a:r>
            <a:r>
              <a:rPr lang="en-US" altLang="zh-TW" dirty="0" smtClean="0">
                <a:latin typeface="微軟正黑體" pitchFamily="34" charset="-120"/>
                <a:ea typeface="微軟正黑體" pitchFamily="34" charset="-120"/>
              </a:rPr>
              <a:t>(Bihar)</a:t>
            </a:r>
            <a:r>
              <a:rPr lang="zh-TW" altLang="en-US" dirty="0" smtClean="0">
                <a:latin typeface="微軟正黑體" pitchFamily="34" charset="-120"/>
                <a:ea typeface="微軟正黑體" pitchFamily="34" charset="-120"/>
              </a:rPr>
              <a:t>、錫金</a:t>
            </a:r>
            <a:r>
              <a:rPr lang="en-US" altLang="zh-TW" dirty="0" smtClean="0">
                <a:latin typeface="微軟正黑體" pitchFamily="34" charset="-120"/>
                <a:ea typeface="微軟正黑體" pitchFamily="34" charset="-120"/>
              </a:rPr>
              <a:t>(Sikkim)</a:t>
            </a:r>
            <a:r>
              <a:rPr lang="zh-TW" altLang="en-US" dirty="0" smtClean="0">
                <a:latin typeface="微軟正黑體" pitchFamily="34" charset="-120"/>
                <a:ea typeface="微軟正黑體" pitchFamily="34" charset="-120"/>
              </a:rPr>
              <a:t>等地區有大量建築物損毀，比哈爾邦多個地區電力及通訊中斷，</a:t>
            </a:r>
            <a:r>
              <a:rPr lang="zh-TW" altLang="en-US" dirty="0" smtClean="0">
                <a:solidFill>
                  <a:srgbClr val="FF0000"/>
                </a:solidFill>
                <a:latin typeface="微軟正黑體" pitchFamily="34" charset="-120"/>
                <a:ea typeface="微軟正黑體" pitchFamily="34" charset="-120"/>
              </a:rPr>
              <a:t>超過</a:t>
            </a:r>
            <a:r>
              <a:rPr lang="en-US" altLang="zh-TW" dirty="0" smtClean="0">
                <a:solidFill>
                  <a:srgbClr val="FF0000"/>
                </a:solidFill>
                <a:latin typeface="微軟正黑體" pitchFamily="34" charset="-120"/>
                <a:ea typeface="微軟正黑體" pitchFamily="34" charset="-120"/>
              </a:rPr>
              <a:t>60</a:t>
            </a:r>
            <a:r>
              <a:rPr lang="zh-TW" altLang="en-US" dirty="0" smtClean="0">
                <a:solidFill>
                  <a:srgbClr val="FF0000"/>
                </a:solidFill>
                <a:latin typeface="微軟正黑體" pitchFamily="34" charset="-120"/>
                <a:ea typeface="微軟正黑體" pitchFamily="34" charset="-120"/>
              </a:rPr>
              <a:t>人死亡</a:t>
            </a:r>
            <a:endParaRPr lang="en-US" altLang="zh-TW" dirty="0" smtClean="0">
              <a:solidFill>
                <a:srgbClr val="FF0000"/>
              </a:solidFill>
              <a:latin typeface="微軟正黑體" pitchFamily="34" charset="-120"/>
              <a:ea typeface="微軟正黑體" pitchFamily="34" charset="-120"/>
            </a:endParaRPr>
          </a:p>
          <a:p>
            <a:pPr eaLnBrk="1" fontAlgn="auto" hangingPunct="1">
              <a:spcAft>
                <a:spcPts val="0"/>
              </a:spcAft>
              <a:buFont typeface="Arial" pitchFamily="34" charset="0"/>
              <a:buChar char="•"/>
              <a:defRPr/>
            </a:pPr>
            <a:endParaRPr lang="en-US" altLang="zh-TW" dirty="0" smtClean="0">
              <a:latin typeface="微軟正黑體" pitchFamily="34" charset="-120"/>
              <a:ea typeface="微軟正黑體" pitchFamily="34" charset="-120"/>
            </a:endParaRPr>
          </a:p>
          <a:p>
            <a:pPr eaLnBrk="1" fontAlgn="auto" hangingPunct="1">
              <a:spcAft>
                <a:spcPts val="0"/>
              </a:spcAft>
              <a:buFont typeface="Arial" pitchFamily="34" charset="0"/>
              <a:buChar char="•"/>
              <a:defRPr/>
            </a:pPr>
            <a:r>
              <a:rPr lang="zh-TW" altLang="en-US" dirty="0" smtClean="0">
                <a:latin typeface="微軟正黑體" pitchFamily="34" charset="-120"/>
                <a:ea typeface="微軟正黑體" pitchFamily="34" charset="-120"/>
              </a:rPr>
              <a:t>孟加拉 </a:t>
            </a:r>
            <a:br>
              <a:rPr lang="zh-TW" altLang="en-US" dirty="0" smtClean="0">
                <a:latin typeface="微軟正黑體" pitchFamily="34" charset="-120"/>
                <a:ea typeface="微軟正黑體" pitchFamily="34" charset="-120"/>
              </a:rPr>
            </a:br>
            <a:r>
              <a:rPr lang="zh-TW" altLang="en-US" dirty="0" smtClean="0">
                <a:latin typeface="微軟正黑體" pitchFamily="34" charset="-120"/>
                <a:ea typeface="微軟正黑體" pitchFamily="34" charset="-120"/>
              </a:rPr>
              <a:t>首都達卡</a:t>
            </a:r>
            <a:r>
              <a:rPr lang="en-US" altLang="zh-TW" dirty="0" smtClean="0">
                <a:latin typeface="微軟正黑體" pitchFamily="34" charset="-120"/>
                <a:ea typeface="微軟正黑體" pitchFamily="34" charset="-120"/>
              </a:rPr>
              <a:t>(Dhaka)</a:t>
            </a:r>
            <a:r>
              <a:rPr lang="zh-TW" altLang="en-US" dirty="0" smtClean="0">
                <a:latin typeface="微軟正黑體" pitchFamily="34" charset="-120"/>
                <a:ea typeface="微軟正黑體" pitchFamily="34" charset="-120"/>
              </a:rPr>
              <a:t>有多幢房屋損毀，</a:t>
            </a:r>
            <a:r>
              <a:rPr lang="zh-TW" altLang="en-US" dirty="0" smtClean="0">
                <a:solidFill>
                  <a:srgbClr val="FF0000"/>
                </a:solidFill>
                <a:latin typeface="微軟正黑體" pitchFamily="34" charset="-120"/>
                <a:ea typeface="微軟正黑體" pitchFamily="34" charset="-120"/>
              </a:rPr>
              <a:t>超過</a:t>
            </a:r>
            <a:r>
              <a:rPr lang="en-US" altLang="zh-TW" dirty="0" smtClean="0">
                <a:solidFill>
                  <a:srgbClr val="FF0000"/>
                </a:solidFill>
                <a:latin typeface="微軟正黑體" pitchFamily="34" charset="-120"/>
                <a:ea typeface="微軟正黑體" pitchFamily="34" charset="-120"/>
              </a:rPr>
              <a:t>6</a:t>
            </a:r>
            <a:r>
              <a:rPr lang="zh-TW" altLang="en-US" dirty="0" smtClean="0">
                <a:solidFill>
                  <a:srgbClr val="FF0000"/>
                </a:solidFill>
                <a:latin typeface="微軟正黑體" pitchFamily="34" charset="-120"/>
                <a:ea typeface="微軟正黑體" pitchFamily="34" charset="-120"/>
              </a:rPr>
              <a:t>人死亡 </a:t>
            </a:r>
            <a:r>
              <a:rPr lang="zh-TW" altLang="en-US" dirty="0" smtClean="0">
                <a:latin typeface="微軟正黑體" pitchFamily="34" charset="-120"/>
                <a:ea typeface="微軟正黑體" pitchFamily="34" charset="-120"/>
              </a:rPr>
              <a:t/>
            </a:r>
            <a:br>
              <a:rPr lang="zh-TW" altLang="en-US" dirty="0" smtClean="0">
                <a:latin typeface="微軟正黑體" pitchFamily="34" charset="-120"/>
                <a:ea typeface="微軟正黑體" pitchFamily="34" charset="-120"/>
              </a:rPr>
            </a:br>
            <a:endParaRPr lang="zh-TW" altLang="en-US" dirty="0">
              <a:latin typeface="微軟正黑體" pitchFamily="34" charset="-120"/>
              <a:ea typeface="微軟正黑體" pitchFamily="34" charset="-120"/>
            </a:endParaRPr>
          </a:p>
        </p:txBody>
      </p:sp>
      <p:pic>
        <p:nvPicPr>
          <p:cNvPr id="20484" name="Picture 2" descr="C:\Users\din.howard\Documents\服務相關\賑災\四川安雅\hkrc.png"/>
          <p:cNvPicPr>
            <a:picLocks noChangeAspect="1" noChangeArrowheads="1"/>
          </p:cNvPicPr>
          <p:nvPr/>
        </p:nvPicPr>
        <p:blipFill>
          <a:blip r:embed="rId3" cstate="print"/>
          <a:srcRect/>
          <a:stretch>
            <a:fillRect/>
          </a:stretch>
        </p:blipFill>
        <p:spPr bwMode="auto">
          <a:xfrm>
            <a:off x="539750" y="333375"/>
            <a:ext cx="29845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1"/>
          <p:cNvSpPr>
            <a:spLocks noGrp="1"/>
          </p:cNvSpPr>
          <p:nvPr>
            <p:ph type="title"/>
          </p:nvPr>
        </p:nvSpPr>
        <p:spPr>
          <a:xfrm>
            <a:off x="457200" y="1628775"/>
            <a:ext cx="8229600" cy="3960813"/>
          </a:xfrm>
        </p:spPr>
        <p:txBody>
          <a:bodyPr/>
          <a:lstStyle/>
          <a:p>
            <a:pPr eaLnBrk="1" hangingPunct="1"/>
            <a:r>
              <a:rPr lang="zh-TW" altLang="en-US" sz="5000" b="1" smtClean="0">
                <a:latin typeface="微軟正黑體" pitchFamily="34" charset="-120"/>
                <a:ea typeface="微軟正黑體" pitchFamily="34" charset="-120"/>
              </a:rPr>
              <a:t>考考你．尼泊爾知識</a:t>
            </a:r>
          </a:p>
        </p:txBody>
      </p:sp>
      <p:pic>
        <p:nvPicPr>
          <p:cNvPr id="3075" name="Picture 2" descr="C:\Users\din.howard\Documents\服務相關\賑災\四川安雅\hkrc.png"/>
          <p:cNvPicPr>
            <a:picLocks noChangeAspect="1" noChangeArrowheads="1"/>
          </p:cNvPicPr>
          <p:nvPr/>
        </p:nvPicPr>
        <p:blipFill>
          <a:blip r:embed="rId2" cstate="print"/>
          <a:srcRect/>
          <a:stretch>
            <a:fillRect/>
          </a:stretch>
        </p:blipFill>
        <p:spPr bwMode="auto">
          <a:xfrm>
            <a:off x="539750" y="333375"/>
            <a:ext cx="29845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標題 1"/>
          <p:cNvSpPr>
            <a:spLocks noGrp="1"/>
          </p:cNvSpPr>
          <p:nvPr>
            <p:ph type="title"/>
          </p:nvPr>
        </p:nvSpPr>
        <p:spPr>
          <a:xfrm>
            <a:off x="457200" y="1341438"/>
            <a:ext cx="8229600" cy="4608512"/>
          </a:xfrm>
        </p:spPr>
        <p:txBody>
          <a:bodyPr/>
          <a:lstStyle/>
          <a:p>
            <a:pPr eaLnBrk="1" hangingPunct="1"/>
            <a:r>
              <a:rPr lang="zh-TW" altLang="en-US" sz="6000" b="1" smtClean="0">
                <a:latin typeface="微軟正黑體" pitchFamily="34" charset="-120"/>
                <a:ea typeface="微軟正黑體" pitchFamily="34" charset="-120"/>
              </a:rPr>
              <a:t>人道需要</a:t>
            </a:r>
          </a:p>
        </p:txBody>
      </p:sp>
      <p:pic>
        <p:nvPicPr>
          <p:cNvPr id="21507" name="Picture 2" descr="C:\Users\din.howard\Documents\服務相關\賑災\四川安雅\hkrc.png"/>
          <p:cNvPicPr>
            <a:picLocks noChangeAspect="1" noChangeArrowheads="1"/>
          </p:cNvPicPr>
          <p:nvPr/>
        </p:nvPicPr>
        <p:blipFill>
          <a:blip r:embed="rId2" cstate="print"/>
          <a:srcRect/>
          <a:stretch>
            <a:fillRect/>
          </a:stretch>
        </p:blipFill>
        <p:spPr bwMode="auto">
          <a:xfrm>
            <a:off x="539750" y="333375"/>
            <a:ext cx="29845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標題 1"/>
          <p:cNvSpPr>
            <a:spLocks noGrp="1"/>
          </p:cNvSpPr>
          <p:nvPr>
            <p:ph type="title"/>
          </p:nvPr>
        </p:nvSpPr>
        <p:spPr>
          <a:xfrm>
            <a:off x="468313" y="476250"/>
            <a:ext cx="8229600" cy="1143000"/>
          </a:xfrm>
        </p:spPr>
        <p:txBody>
          <a:bodyPr/>
          <a:lstStyle/>
          <a:p>
            <a:pPr eaLnBrk="1" hangingPunct="1"/>
            <a:r>
              <a:rPr lang="zh-TW" altLang="en-US" b="1" smtClean="0">
                <a:latin typeface="微軟正黑體" pitchFamily="34" charset="-120"/>
                <a:ea typeface="微軟正黑體" pitchFamily="34" charset="-120"/>
              </a:rPr>
              <a:t>人道需要</a:t>
            </a:r>
          </a:p>
        </p:txBody>
      </p:sp>
      <p:sp>
        <p:nvSpPr>
          <p:cNvPr id="22531" name="內容版面配置區 2"/>
          <p:cNvSpPr>
            <a:spLocks noGrp="1"/>
          </p:cNvSpPr>
          <p:nvPr>
            <p:ph idx="1"/>
          </p:nvPr>
        </p:nvSpPr>
        <p:spPr/>
        <p:txBody>
          <a:bodyPr/>
          <a:lstStyle/>
          <a:p>
            <a:pPr>
              <a:buFont typeface="Arial" charset="0"/>
              <a:buNone/>
            </a:pPr>
            <a:r>
              <a:rPr lang="zh-TW" altLang="en-US" smtClean="0">
                <a:solidFill>
                  <a:srgbClr val="FF0000"/>
                </a:solidFill>
                <a:latin typeface="微軟正黑體" pitchFamily="34" charset="-120"/>
                <a:ea typeface="微軟正黑體" pitchFamily="34" charset="-120"/>
              </a:rPr>
              <a:t>超過</a:t>
            </a:r>
            <a:r>
              <a:rPr lang="en-US" altLang="zh-TW" smtClean="0">
                <a:solidFill>
                  <a:srgbClr val="FF0000"/>
                </a:solidFill>
                <a:latin typeface="微軟正黑體" pitchFamily="34" charset="-120"/>
                <a:ea typeface="微軟正黑體" pitchFamily="34" charset="-120"/>
              </a:rPr>
              <a:t>140</a:t>
            </a:r>
            <a:r>
              <a:rPr lang="zh-TW" altLang="en-US" smtClean="0">
                <a:solidFill>
                  <a:srgbClr val="FF0000"/>
                </a:solidFill>
                <a:latin typeface="微軟正黑體" pitchFamily="34" charset="-120"/>
                <a:ea typeface="微軟正黑體" pitchFamily="34" charset="-120"/>
              </a:rPr>
              <a:t>萬人需要緊急食物援助 </a:t>
            </a:r>
          </a:p>
          <a:p>
            <a:pPr eaLnBrk="1" hangingPunct="1">
              <a:buFont typeface="Arial" charset="0"/>
              <a:buNone/>
            </a:pPr>
            <a:endParaRPr lang="en-US" altLang="zh-TW" smtClean="0">
              <a:latin typeface="微軟正黑體" pitchFamily="34" charset="-120"/>
              <a:ea typeface="微軟正黑體" pitchFamily="34" charset="-120"/>
            </a:endParaRPr>
          </a:p>
          <a:p>
            <a:pPr eaLnBrk="1" hangingPunct="1"/>
            <a:r>
              <a:rPr lang="zh-TW" altLang="en-US" smtClean="0">
                <a:latin typeface="微軟正黑體" pitchFamily="34" charset="-120"/>
                <a:ea typeface="微軟正黑體" pitchFamily="34" charset="-120"/>
              </a:rPr>
              <a:t>緊急醫療服務</a:t>
            </a:r>
            <a:endParaRPr lang="en-US" altLang="zh-TW" smtClean="0">
              <a:latin typeface="微軟正黑體" pitchFamily="34" charset="-120"/>
              <a:ea typeface="微軟正黑體" pitchFamily="34" charset="-120"/>
            </a:endParaRPr>
          </a:p>
          <a:p>
            <a:pPr eaLnBrk="1" hangingPunct="1"/>
            <a:r>
              <a:rPr lang="zh-TW" altLang="en-US" smtClean="0">
                <a:latin typeface="微軟正黑體" pitchFamily="34" charset="-120"/>
                <a:ea typeface="微軟正黑體" pitchFamily="34" charset="-120"/>
              </a:rPr>
              <a:t>帳篷</a:t>
            </a:r>
            <a:endParaRPr lang="en-US" altLang="zh-TW" smtClean="0">
              <a:latin typeface="微軟正黑體" pitchFamily="34" charset="-120"/>
              <a:ea typeface="微軟正黑體" pitchFamily="34" charset="-120"/>
            </a:endParaRPr>
          </a:p>
          <a:p>
            <a:pPr eaLnBrk="1" hangingPunct="1"/>
            <a:r>
              <a:rPr lang="zh-TW" altLang="en-US" smtClean="0">
                <a:latin typeface="微軟正黑體" pitchFamily="34" charset="-120"/>
                <a:ea typeface="微軟正黑體" pitchFamily="34" charset="-120"/>
              </a:rPr>
              <a:t>清潔食水</a:t>
            </a:r>
            <a:endParaRPr lang="en-US" altLang="zh-TW" smtClean="0">
              <a:latin typeface="微軟正黑體" pitchFamily="34" charset="-120"/>
              <a:ea typeface="微軟正黑體" pitchFamily="34" charset="-120"/>
            </a:endParaRPr>
          </a:p>
          <a:p>
            <a:pPr eaLnBrk="1" hangingPunct="1"/>
            <a:r>
              <a:rPr lang="zh-TW" altLang="en-US" smtClean="0">
                <a:latin typeface="微軟正黑體" pitchFamily="34" charset="-120"/>
                <a:ea typeface="微軟正黑體" pitchFamily="34" charset="-120"/>
              </a:rPr>
              <a:t>基本生活用品</a:t>
            </a:r>
            <a:endParaRPr lang="en-US" altLang="zh-TW" smtClean="0">
              <a:latin typeface="微軟正黑體" pitchFamily="34" charset="-120"/>
              <a:ea typeface="微軟正黑體" pitchFamily="34" charset="-120"/>
            </a:endParaRPr>
          </a:p>
          <a:p>
            <a:pPr eaLnBrk="1" hangingPunct="1"/>
            <a:r>
              <a:rPr lang="zh-TW" altLang="en-US" smtClean="0">
                <a:latin typeface="微軟正黑體" pitchFamily="34" charset="-120"/>
                <a:ea typeface="微軟正黑體" pitchFamily="34" charset="-120"/>
              </a:rPr>
              <a:t>安全的棲身之所 </a:t>
            </a:r>
          </a:p>
        </p:txBody>
      </p:sp>
      <p:pic>
        <p:nvPicPr>
          <p:cNvPr id="22532" name="Picture 2" descr="C:\Users\din.howard\Documents\服務相關\賑災\四川安雅\hkrc.png"/>
          <p:cNvPicPr>
            <a:picLocks noChangeAspect="1" noChangeArrowheads="1"/>
          </p:cNvPicPr>
          <p:nvPr/>
        </p:nvPicPr>
        <p:blipFill>
          <a:blip r:embed="rId3" cstate="print"/>
          <a:srcRect/>
          <a:stretch>
            <a:fillRect/>
          </a:stretch>
        </p:blipFill>
        <p:spPr bwMode="auto">
          <a:xfrm>
            <a:off x="539750" y="333375"/>
            <a:ext cx="2984500" cy="609600"/>
          </a:xfrm>
          <a:prstGeom prst="rect">
            <a:avLst/>
          </a:prstGeom>
          <a:noFill/>
          <a:ln w="9525">
            <a:noFill/>
            <a:miter lim="800000"/>
            <a:headEnd/>
            <a:tailEnd/>
          </a:ln>
        </p:spPr>
      </p:pic>
      <p:pic>
        <p:nvPicPr>
          <p:cNvPr id="22533" name="Picture 2" descr="\\dcs01hqhk\SEC\DeptArea\IRSD\Public\NepalEQ\Nepal_photos_27 Apr\IMG-20150425-WA0006.jpg"/>
          <p:cNvPicPr>
            <a:picLocks noChangeAspect="1" noChangeArrowheads="1"/>
          </p:cNvPicPr>
          <p:nvPr/>
        </p:nvPicPr>
        <p:blipFill>
          <a:blip r:embed="rId4" cstate="print"/>
          <a:srcRect/>
          <a:stretch>
            <a:fillRect/>
          </a:stretch>
        </p:blipFill>
        <p:spPr bwMode="auto">
          <a:xfrm>
            <a:off x="4427538" y="2636838"/>
            <a:ext cx="4321175" cy="3240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標題 1"/>
          <p:cNvSpPr>
            <a:spLocks noGrp="1"/>
          </p:cNvSpPr>
          <p:nvPr>
            <p:ph type="title"/>
          </p:nvPr>
        </p:nvSpPr>
        <p:spPr>
          <a:xfrm>
            <a:off x="457200" y="1341438"/>
            <a:ext cx="8229600" cy="4608512"/>
          </a:xfrm>
        </p:spPr>
        <p:txBody>
          <a:bodyPr/>
          <a:lstStyle/>
          <a:p>
            <a:pPr eaLnBrk="1" hangingPunct="1"/>
            <a:r>
              <a:rPr lang="zh-TW" altLang="en-US" sz="6000" b="1" smtClean="0">
                <a:latin typeface="微軟正黑體" pitchFamily="34" charset="-120"/>
                <a:ea typeface="微軟正黑體" pitchFamily="34" charset="-120"/>
              </a:rPr>
              <a:t>人道挑戰</a:t>
            </a:r>
          </a:p>
        </p:txBody>
      </p:sp>
      <p:pic>
        <p:nvPicPr>
          <p:cNvPr id="23555" name="Picture 2" descr="C:\Users\din.howard\Documents\服務相關\賑災\四川安雅\hkrc.png"/>
          <p:cNvPicPr>
            <a:picLocks noChangeAspect="1" noChangeArrowheads="1"/>
          </p:cNvPicPr>
          <p:nvPr/>
        </p:nvPicPr>
        <p:blipFill>
          <a:blip r:embed="rId2" cstate="print"/>
          <a:srcRect/>
          <a:stretch>
            <a:fillRect/>
          </a:stretch>
        </p:blipFill>
        <p:spPr bwMode="auto">
          <a:xfrm>
            <a:off x="539750" y="333375"/>
            <a:ext cx="29845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750" y="1412875"/>
            <a:ext cx="8229600" cy="1079500"/>
          </a:xfrm>
        </p:spPr>
        <p:txBody>
          <a:bodyPr rtlCol="0">
            <a:normAutofit fontScale="90000"/>
          </a:bodyPr>
          <a:lstStyle/>
          <a:p>
            <a:pPr eaLnBrk="1" fontAlgn="auto" hangingPunct="1">
              <a:spcAft>
                <a:spcPts val="0"/>
              </a:spcAft>
              <a:defRPr/>
            </a:pPr>
            <a:r>
              <a:rPr lang="zh-TW" altLang="en-US" sz="3900" dirty="0" smtClean="0">
                <a:latin typeface="微軟正黑體" pitchFamily="34" charset="-120"/>
                <a:ea typeface="微軟正黑體" pitchFamily="34" charset="-120"/>
              </a:rPr>
              <a:t>紅十字會與紅新月會國際聯合會亞太區</a:t>
            </a:r>
            <a:r>
              <a:rPr lang="en-US" altLang="zh-TW" sz="3900" dirty="0" smtClean="0">
                <a:latin typeface="微軟正黑體" pitchFamily="34" charset="-120"/>
                <a:ea typeface="微軟正黑體" pitchFamily="34" charset="-120"/>
              </a:rPr>
              <a:t/>
            </a:r>
            <a:br>
              <a:rPr lang="en-US" altLang="zh-TW" sz="3900" dirty="0" smtClean="0">
                <a:latin typeface="微軟正黑體" pitchFamily="34" charset="-120"/>
                <a:ea typeface="微軟正黑體" pitchFamily="34" charset="-120"/>
              </a:rPr>
            </a:br>
            <a:r>
              <a:rPr lang="zh-TW" altLang="en-US" sz="3900" dirty="0" smtClean="0">
                <a:latin typeface="微軟正黑體" pitchFamily="34" charset="-120"/>
                <a:ea typeface="微軟正黑體" pitchFamily="34" charset="-120"/>
              </a:rPr>
              <a:t>總監</a:t>
            </a:r>
            <a:r>
              <a:rPr lang="en-US" altLang="zh-TW" sz="3900" dirty="0" err="1" smtClean="0">
                <a:latin typeface="微軟正黑體" pitchFamily="34" charset="-120"/>
                <a:ea typeface="微軟正黑體" pitchFamily="34" charset="-120"/>
              </a:rPr>
              <a:t>Jagan</a:t>
            </a:r>
            <a:r>
              <a:rPr lang="en-US" altLang="zh-TW" sz="3900" dirty="0" smtClean="0">
                <a:latin typeface="微軟正黑體" pitchFamily="34" charset="-120"/>
                <a:ea typeface="微軟正黑體" pitchFamily="34" charset="-120"/>
              </a:rPr>
              <a:t> </a:t>
            </a:r>
            <a:r>
              <a:rPr lang="en-US" altLang="zh-TW" sz="3900" dirty="0" err="1" smtClean="0">
                <a:latin typeface="微軟正黑體" pitchFamily="34" charset="-120"/>
                <a:ea typeface="微軟正黑體" pitchFamily="34" charset="-120"/>
              </a:rPr>
              <a:t>Chapagain</a:t>
            </a:r>
            <a:r>
              <a:rPr lang="en-US" altLang="zh-TW" dirty="0" smtClean="0">
                <a:latin typeface="微軟正黑體" pitchFamily="34" charset="-120"/>
                <a:ea typeface="微軟正黑體" pitchFamily="34" charset="-120"/>
              </a:rPr>
              <a:t/>
            </a:r>
            <a:br>
              <a:rPr lang="en-US" altLang="zh-TW" dirty="0" smtClean="0">
                <a:latin typeface="微軟正黑體" pitchFamily="34" charset="-120"/>
                <a:ea typeface="微軟正黑體" pitchFamily="34" charset="-120"/>
              </a:rPr>
            </a:b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a:xfrm>
            <a:off x="457200" y="2565400"/>
            <a:ext cx="8229600" cy="3560763"/>
          </a:xfrm>
        </p:spPr>
        <p:txBody>
          <a:bodyPr rtlCol="0">
            <a:normAutofit fontScale="85000" lnSpcReduction="10000"/>
          </a:bodyPr>
          <a:lstStyle/>
          <a:p>
            <a:pPr eaLnBrk="1" fontAlgn="auto" hangingPunct="1">
              <a:spcAft>
                <a:spcPts val="0"/>
              </a:spcAft>
              <a:buFont typeface="Arial" pitchFamily="34" charset="0"/>
              <a:buNone/>
              <a:defRPr/>
            </a:pPr>
            <a:r>
              <a:rPr lang="zh-TW" altLang="en-US" dirty="0" smtClean="0">
                <a:latin typeface="微軟正黑體" pitchFamily="34" charset="-120"/>
                <a:ea typeface="微軟正黑體" pitchFamily="34" charset="-120"/>
              </a:rPr>
              <a:t>「我們</a:t>
            </a:r>
            <a:r>
              <a:rPr lang="zh-TW" altLang="en-US" dirty="0" smtClean="0">
                <a:solidFill>
                  <a:srgbClr val="FF0000"/>
                </a:solidFill>
                <a:latin typeface="微軟正黑體" pitchFamily="34" charset="-120"/>
                <a:ea typeface="微軟正黑體" pitchFamily="34" charset="-120"/>
              </a:rPr>
              <a:t>極度關注位處偏遠地區</a:t>
            </a:r>
            <a:r>
              <a:rPr lang="zh-TW" altLang="en-US" dirty="0" smtClean="0">
                <a:latin typeface="微軟正黑體" pitchFamily="34" charset="-120"/>
                <a:ea typeface="微軟正黑體" pitchFamily="34" charset="-120"/>
              </a:rPr>
              <a:t>，而接近震央的城鎮及村落中群眾的情況。由於道路被嚴重破壞，或受山泥傾瀉所堵塞，以致通訊受阻，令我們無法與當地城鎮的紅十字會聯絡了解最新情況，預計災情會進一步惡化及有更多的人命傷亡。」</a:t>
            </a:r>
            <a:br>
              <a:rPr lang="zh-TW" altLang="en-US" dirty="0" smtClean="0">
                <a:latin typeface="微軟正黑體" pitchFamily="34" charset="-120"/>
                <a:ea typeface="微軟正黑體" pitchFamily="34" charset="-120"/>
              </a:rPr>
            </a:br>
            <a:endParaRPr lang="en-US" altLang="zh-TW" dirty="0" smtClean="0">
              <a:latin typeface="微軟正黑體" pitchFamily="34" charset="-120"/>
              <a:ea typeface="微軟正黑體" pitchFamily="34" charset="-120"/>
            </a:endParaRPr>
          </a:p>
          <a:p>
            <a:pPr eaLnBrk="1" fontAlgn="auto" hangingPunct="1">
              <a:spcAft>
                <a:spcPts val="0"/>
              </a:spcAft>
              <a:buFont typeface="Arial" pitchFamily="34" charset="0"/>
              <a:buNone/>
              <a:defRPr/>
            </a:pPr>
            <a:r>
              <a:rPr lang="zh-TW" altLang="en-US" dirty="0" smtClean="0">
                <a:latin typeface="微軟正黑體" pitchFamily="34" charset="-120"/>
                <a:ea typeface="微軟正黑體" pitchFamily="34" charset="-120"/>
              </a:rPr>
              <a:t>「我們暫時未知災情實際狀況，但這是尼泊爾</a:t>
            </a:r>
            <a:r>
              <a:rPr lang="zh-TW" altLang="en-US" dirty="0" smtClean="0">
                <a:solidFill>
                  <a:srgbClr val="FF0000"/>
                </a:solidFill>
                <a:latin typeface="微軟正黑體" pitchFamily="34" charset="-120"/>
                <a:ea typeface="微軟正黑體" pitchFamily="34" charset="-120"/>
              </a:rPr>
              <a:t>自</a:t>
            </a:r>
            <a:r>
              <a:rPr lang="en-US" altLang="zh-TW" dirty="0" smtClean="0">
                <a:solidFill>
                  <a:srgbClr val="FF0000"/>
                </a:solidFill>
                <a:latin typeface="微軟正黑體" pitchFamily="34" charset="-120"/>
                <a:ea typeface="微軟正黑體" pitchFamily="34" charset="-120"/>
              </a:rPr>
              <a:t>1934</a:t>
            </a:r>
            <a:r>
              <a:rPr lang="zh-TW" altLang="en-US" dirty="0" smtClean="0">
                <a:solidFill>
                  <a:srgbClr val="FF0000"/>
                </a:solidFill>
                <a:latin typeface="微軟正黑體" pitchFamily="34" charset="-120"/>
                <a:ea typeface="微軟正黑體" pitchFamily="34" charset="-120"/>
              </a:rPr>
              <a:t>年以來，最具破壞力的一場地震</a:t>
            </a:r>
            <a:r>
              <a:rPr lang="zh-TW" altLang="en-US" dirty="0" smtClean="0">
                <a:latin typeface="微軟正黑體" pitchFamily="34" charset="-120"/>
                <a:ea typeface="微軟正黑體" pitchFamily="34" charset="-120"/>
              </a:rPr>
              <a:t>，現時當地居民急需大量救援物資如食物、食水、醫療及緊急棲所。」</a:t>
            </a:r>
            <a:endParaRPr lang="zh-TW" altLang="en-US" dirty="0">
              <a:latin typeface="微軟正黑體" pitchFamily="34" charset="-120"/>
              <a:ea typeface="微軟正黑體" pitchFamily="34" charset="-120"/>
            </a:endParaRPr>
          </a:p>
        </p:txBody>
      </p:sp>
      <p:pic>
        <p:nvPicPr>
          <p:cNvPr id="24580" name="Picture 2" descr="C:\Users\din.howard\Documents\服務相關\賑災\四川安雅\hkrc.png"/>
          <p:cNvPicPr>
            <a:picLocks noChangeAspect="1" noChangeArrowheads="1"/>
          </p:cNvPicPr>
          <p:nvPr/>
        </p:nvPicPr>
        <p:blipFill>
          <a:blip r:embed="rId2" cstate="print"/>
          <a:srcRect/>
          <a:stretch>
            <a:fillRect/>
          </a:stretch>
        </p:blipFill>
        <p:spPr bwMode="auto">
          <a:xfrm>
            <a:off x="539750" y="333375"/>
            <a:ext cx="29845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標題 1"/>
          <p:cNvSpPr>
            <a:spLocks noGrp="1"/>
          </p:cNvSpPr>
          <p:nvPr>
            <p:ph type="title"/>
          </p:nvPr>
        </p:nvSpPr>
        <p:spPr/>
        <p:txBody>
          <a:bodyPr/>
          <a:lstStyle/>
          <a:p>
            <a:pPr eaLnBrk="1" hangingPunct="1"/>
            <a:endParaRPr lang="zh-TW" altLang="en-US" smtClean="0"/>
          </a:p>
        </p:txBody>
      </p:sp>
      <p:sp>
        <p:nvSpPr>
          <p:cNvPr id="25603" name="內容版面配置區 2"/>
          <p:cNvSpPr>
            <a:spLocks noGrp="1"/>
          </p:cNvSpPr>
          <p:nvPr>
            <p:ph idx="1"/>
          </p:nvPr>
        </p:nvSpPr>
        <p:spPr/>
        <p:txBody>
          <a:bodyPr/>
          <a:lstStyle/>
          <a:p>
            <a:pPr eaLnBrk="1" hangingPunct="1"/>
            <a:endParaRPr lang="zh-TW" altLang="en-US" smtClean="0"/>
          </a:p>
        </p:txBody>
      </p:sp>
      <p:pic>
        <p:nvPicPr>
          <p:cNvPr id="25604" name="Picture 2" descr="C:\Users\din.howard\Documents\服務相關\賑災\四川安雅\hkrc.png"/>
          <p:cNvPicPr>
            <a:picLocks noChangeAspect="1" noChangeArrowheads="1"/>
          </p:cNvPicPr>
          <p:nvPr/>
        </p:nvPicPr>
        <p:blipFill>
          <a:blip r:embed="rId2" cstate="print"/>
          <a:srcRect/>
          <a:stretch>
            <a:fillRect/>
          </a:stretch>
        </p:blipFill>
        <p:spPr bwMode="auto">
          <a:xfrm>
            <a:off x="539750" y="333375"/>
            <a:ext cx="2984500" cy="609600"/>
          </a:xfrm>
          <a:prstGeom prst="rect">
            <a:avLst/>
          </a:prstGeom>
          <a:noFill/>
          <a:ln w="9525">
            <a:noFill/>
            <a:miter lim="800000"/>
            <a:headEnd/>
            <a:tailEnd/>
          </a:ln>
        </p:spPr>
      </p:pic>
      <p:pic>
        <p:nvPicPr>
          <p:cNvPr id="25605" name="Picture 2" descr="\\dcs01hqhk\SEC\DeptArea\IRSD\Public\NepalEQ\Nepal_photos_27 Apr\p-NPL0397.jpg"/>
          <p:cNvPicPr>
            <a:picLocks noChangeAspect="1" noChangeArrowheads="1"/>
          </p:cNvPicPr>
          <p:nvPr/>
        </p:nvPicPr>
        <p:blipFill>
          <a:blip r:embed="rId3" cstate="print"/>
          <a:srcRect/>
          <a:stretch>
            <a:fillRect/>
          </a:stretch>
        </p:blipFill>
        <p:spPr bwMode="auto">
          <a:xfrm>
            <a:off x="468313" y="1196975"/>
            <a:ext cx="4175125" cy="2778125"/>
          </a:xfrm>
          <a:prstGeom prst="rect">
            <a:avLst/>
          </a:prstGeom>
          <a:noFill/>
          <a:ln w="9525">
            <a:noFill/>
            <a:miter lim="800000"/>
            <a:headEnd/>
            <a:tailEnd/>
          </a:ln>
        </p:spPr>
      </p:pic>
      <p:pic>
        <p:nvPicPr>
          <p:cNvPr id="25606" name="Picture 3" descr="\\dcs01hqhk\SEC\DeptArea\IRSD\Public\NepalEQ\Nepal_photos_27 Apr\p-NPL0403.jpg"/>
          <p:cNvPicPr>
            <a:picLocks noChangeAspect="1" noChangeArrowheads="1"/>
          </p:cNvPicPr>
          <p:nvPr/>
        </p:nvPicPr>
        <p:blipFill>
          <a:blip r:embed="rId4" cstate="print"/>
          <a:srcRect/>
          <a:stretch>
            <a:fillRect/>
          </a:stretch>
        </p:blipFill>
        <p:spPr bwMode="auto">
          <a:xfrm>
            <a:off x="3779838" y="3284538"/>
            <a:ext cx="4929187" cy="3279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標題 1"/>
          <p:cNvSpPr>
            <a:spLocks noGrp="1"/>
          </p:cNvSpPr>
          <p:nvPr>
            <p:ph type="title"/>
          </p:nvPr>
        </p:nvSpPr>
        <p:spPr/>
        <p:txBody>
          <a:bodyPr/>
          <a:lstStyle/>
          <a:p>
            <a:pPr eaLnBrk="1" hangingPunct="1"/>
            <a:endParaRPr lang="zh-TW" altLang="en-US" smtClean="0"/>
          </a:p>
        </p:txBody>
      </p:sp>
      <p:sp>
        <p:nvSpPr>
          <p:cNvPr id="26627" name="內容版面配置區 2"/>
          <p:cNvSpPr>
            <a:spLocks noGrp="1"/>
          </p:cNvSpPr>
          <p:nvPr>
            <p:ph idx="1"/>
          </p:nvPr>
        </p:nvSpPr>
        <p:spPr/>
        <p:txBody>
          <a:bodyPr/>
          <a:lstStyle/>
          <a:p>
            <a:pPr eaLnBrk="1" hangingPunct="1"/>
            <a:endParaRPr lang="zh-TW" altLang="en-US" smtClean="0"/>
          </a:p>
        </p:txBody>
      </p:sp>
      <p:pic>
        <p:nvPicPr>
          <p:cNvPr id="26628" name="Picture 2" descr="\\dcs01hqhk\SEC\DeptArea\IRSD\Public\NepalEQ\Nepal_photos_27 Apr\p-NPL0409.jpg"/>
          <p:cNvPicPr>
            <a:picLocks noChangeAspect="1" noChangeArrowheads="1"/>
          </p:cNvPicPr>
          <p:nvPr/>
        </p:nvPicPr>
        <p:blipFill>
          <a:blip r:embed="rId2" cstate="print"/>
          <a:srcRect/>
          <a:stretch>
            <a:fillRect/>
          </a:stretch>
        </p:blipFill>
        <p:spPr bwMode="auto">
          <a:xfrm>
            <a:off x="468313" y="908050"/>
            <a:ext cx="5410200" cy="3600450"/>
          </a:xfrm>
          <a:prstGeom prst="rect">
            <a:avLst/>
          </a:prstGeom>
          <a:noFill/>
          <a:ln w="9525">
            <a:noFill/>
            <a:miter lim="800000"/>
            <a:headEnd/>
            <a:tailEnd/>
          </a:ln>
        </p:spPr>
      </p:pic>
      <p:pic>
        <p:nvPicPr>
          <p:cNvPr id="26629" name="Picture 3" descr="\\dcs01hqhk\SEC\DeptArea\IRSD\Public\NepalEQ\Nepal_photos_27 Apr\p-NPL0408.jpg"/>
          <p:cNvPicPr>
            <a:picLocks noChangeAspect="1" noChangeArrowheads="1"/>
          </p:cNvPicPr>
          <p:nvPr/>
        </p:nvPicPr>
        <p:blipFill>
          <a:blip r:embed="rId3" cstate="print"/>
          <a:srcRect/>
          <a:stretch>
            <a:fillRect/>
          </a:stretch>
        </p:blipFill>
        <p:spPr bwMode="auto">
          <a:xfrm>
            <a:off x="3708400" y="3141663"/>
            <a:ext cx="5140325" cy="3419475"/>
          </a:xfrm>
          <a:prstGeom prst="rect">
            <a:avLst/>
          </a:prstGeom>
          <a:noFill/>
          <a:ln w="9525">
            <a:noFill/>
            <a:miter lim="800000"/>
            <a:headEnd/>
            <a:tailEnd/>
          </a:ln>
        </p:spPr>
      </p:pic>
      <p:pic>
        <p:nvPicPr>
          <p:cNvPr id="26630" name="Picture 2" descr="C:\Users\din.howard\Documents\服務相關\賑災\四川安雅\hkrc.png"/>
          <p:cNvPicPr>
            <a:picLocks noChangeAspect="1" noChangeArrowheads="1"/>
          </p:cNvPicPr>
          <p:nvPr/>
        </p:nvPicPr>
        <p:blipFill>
          <a:blip r:embed="rId4" cstate="print"/>
          <a:srcRect/>
          <a:stretch>
            <a:fillRect/>
          </a:stretch>
        </p:blipFill>
        <p:spPr bwMode="auto">
          <a:xfrm>
            <a:off x="539750" y="333375"/>
            <a:ext cx="29845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標題 1"/>
          <p:cNvSpPr>
            <a:spLocks noGrp="1"/>
          </p:cNvSpPr>
          <p:nvPr>
            <p:ph type="title"/>
          </p:nvPr>
        </p:nvSpPr>
        <p:spPr>
          <a:xfrm>
            <a:off x="457200" y="1341438"/>
            <a:ext cx="8229600" cy="4608512"/>
          </a:xfrm>
        </p:spPr>
        <p:txBody>
          <a:bodyPr/>
          <a:lstStyle/>
          <a:p>
            <a:pPr eaLnBrk="1" hangingPunct="1"/>
            <a:r>
              <a:rPr lang="zh-TW" altLang="en-US" sz="6600" b="1" smtClean="0">
                <a:latin typeface="微軟正黑體" pitchFamily="34" charset="-120"/>
                <a:ea typeface="微軟正黑體" pitchFamily="34" charset="-120"/>
              </a:rPr>
              <a:t>人道救援及行動</a:t>
            </a:r>
          </a:p>
        </p:txBody>
      </p:sp>
      <p:pic>
        <p:nvPicPr>
          <p:cNvPr id="27651" name="Picture 2" descr="C:\Users\din.howard\Documents\服務相關\賑災\四川安雅\hkrc.png"/>
          <p:cNvPicPr>
            <a:picLocks noChangeAspect="1" noChangeArrowheads="1"/>
          </p:cNvPicPr>
          <p:nvPr/>
        </p:nvPicPr>
        <p:blipFill>
          <a:blip r:embed="rId2" cstate="print"/>
          <a:srcRect/>
          <a:stretch>
            <a:fillRect/>
          </a:stretch>
        </p:blipFill>
        <p:spPr bwMode="auto">
          <a:xfrm>
            <a:off x="539750" y="333375"/>
            <a:ext cx="29845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標題 1"/>
          <p:cNvSpPr>
            <a:spLocks noGrp="1"/>
          </p:cNvSpPr>
          <p:nvPr>
            <p:ph type="title"/>
          </p:nvPr>
        </p:nvSpPr>
        <p:spPr/>
        <p:txBody>
          <a:bodyPr/>
          <a:lstStyle/>
          <a:p>
            <a:pPr eaLnBrk="1" hangingPunct="1"/>
            <a:endParaRPr lang="zh-TW" altLang="en-US" smtClean="0"/>
          </a:p>
        </p:txBody>
      </p:sp>
      <p:sp>
        <p:nvSpPr>
          <p:cNvPr id="28675" name="內容版面配置區 2"/>
          <p:cNvSpPr>
            <a:spLocks noGrp="1"/>
          </p:cNvSpPr>
          <p:nvPr>
            <p:ph idx="1"/>
          </p:nvPr>
        </p:nvSpPr>
        <p:spPr>
          <a:xfrm>
            <a:off x="3635375" y="4221163"/>
            <a:ext cx="5184775" cy="2376487"/>
          </a:xfrm>
        </p:spPr>
        <p:txBody>
          <a:bodyPr/>
          <a:lstStyle/>
          <a:p>
            <a:pPr eaLnBrk="1" hangingPunct="1"/>
            <a:r>
              <a:rPr lang="zh-CN" altLang="zh-TW" sz="2400" smtClean="0">
                <a:latin typeface="微軟正黑體" pitchFamily="34" charset="-120"/>
                <a:ea typeface="微軟正黑體" pitchFamily="34" charset="-120"/>
              </a:rPr>
              <a:t>國際紅十字會已設立網上專頁，為因地震與家人失散的災民提供緊急尋人服務，尋人名單名登記資料可瀏覽</a:t>
            </a:r>
            <a:r>
              <a:rPr lang="en-US" altLang="zh-TW" sz="2400" u="sng" smtClean="0">
                <a:latin typeface="微軟正黑體" pitchFamily="34" charset="-120"/>
                <a:ea typeface="微軟正黑體" pitchFamily="34" charset="-120"/>
                <a:hlinkClick r:id="rId2"/>
              </a:rPr>
              <a:t>http://familylinks.icrc.org/nepal-earthquake/en/</a:t>
            </a:r>
            <a:endParaRPr lang="zh-TW" altLang="en-US" sz="2400" smtClean="0">
              <a:latin typeface="微軟正黑體" pitchFamily="34" charset="-120"/>
              <a:ea typeface="微軟正黑體" pitchFamily="34" charset="-120"/>
            </a:endParaRPr>
          </a:p>
        </p:txBody>
      </p:sp>
      <p:pic>
        <p:nvPicPr>
          <p:cNvPr id="28676" name="Picture 2" descr="C:\Users\din.howard\Documents\服務相關\賑災\四川安雅\hkrc.png"/>
          <p:cNvPicPr>
            <a:picLocks noChangeAspect="1" noChangeArrowheads="1"/>
          </p:cNvPicPr>
          <p:nvPr/>
        </p:nvPicPr>
        <p:blipFill>
          <a:blip r:embed="rId3" cstate="print"/>
          <a:srcRect/>
          <a:stretch>
            <a:fillRect/>
          </a:stretch>
        </p:blipFill>
        <p:spPr bwMode="auto">
          <a:xfrm>
            <a:off x="539750" y="333375"/>
            <a:ext cx="2984500" cy="609600"/>
          </a:xfrm>
          <a:prstGeom prst="rect">
            <a:avLst/>
          </a:prstGeom>
          <a:noFill/>
          <a:ln w="9525">
            <a:noFill/>
            <a:miter lim="800000"/>
            <a:headEnd/>
            <a:tailEnd/>
          </a:ln>
        </p:spPr>
      </p:pic>
      <p:pic>
        <p:nvPicPr>
          <p:cNvPr id="28677" name="Picture 2" descr="\\dcs01hqhk\SEC\DeptArea\IRSD\Public\NepalEQ\Nepal_photos_27 Apr\IMG-20150426-WA0009.jpg"/>
          <p:cNvPicPr>
            <a:picLocks noChangeAspect="1" noChangeArrowheads="1"/>
          </p:cNvPicPr>
          <p:nvPr/>
        </p:nvPicPr>
        <p:blipFill>
          <a:blip r:embed="rId4" cstate="print"/>
          <a:srcRect/>
          <a:stretch>
            <a:fillRect/>
          </a:stretch>
        </p:blipFill>
        <p:spPr bwMode="auto">
          <a:xfrm>
            <a:off x="3900488" y="260350"/>
            <a:ext cx="5243512" cy="3932238"/>
          </a:xfrm>
          <a:prstGeom prst="rect">
            <a:avLst/>
          </a:prstGeom>
          <a:noFill/>
          <a:ln w="9525">
            <a:noFill/>
            <a:miter lim="800000"/>
            <a:headEnd/>
            <a:tailEnd/>
          </a:ln>
        </p:spPr>
      </p:pic>
      <p:pic>
        <p:nvPicPr>
          <p:cNvPr id="28678" name="Picture 3" descr="\\dcs01hqhk\SEC\DeptArea\IRSD\Public\NepalEQ\Nepal_photos_27 Apr\IMG-20150426-WA0011.jpg"/>
          <p:cNvPicPr>
            <a:picLocks noChangeAspect="1" noChangeArrowheads="1"/>
          </p:cNvPicPr>
          <p:nvPr/>
        </p:nvPicPr>
        <p:blipFill>
          <a:blip r:embed="rId5" cstate="print"/>
          <a:srcRect/>
          <a:stretch>
            <a:fillRect/>
          </a:stretch>
        </p:blipFill>
        <p:spPr bwMode="auto">
          <a:xfrm>
            <a:off x="468313" y="1557338"/>
            <a:ext cx="3457575" cy="4608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標題 1"/>
          <p:cNvSpPr>
            <a:spLocks noGrp="1"/>
          </p:cNvSpPr>
          <p:nvPr>
            <p:ph type="title"/>
          </p:nvPr>
        </p:nvSpPr>
        <p:spPr>
          <a:xfrm>
            <a:off x="468313" y="836613"/>
            <a:ext cx="8229600" cy="1143000"/>
          </a:xfrm>
        </p:spPr>
        <p:txBody>
          <a:bodyPr/>
          <a:lstStyle/>
          <a:p>
            <a:pPr eaLnBrk="1" hangingPunct="1"/>
            <a:r>
              <a:rPr lang="zh-TW" altLang="en-US" b="1" smtClean="0">
                <a:latin typeface="微軟正黑體" pitchFamily="34" charset="-120"/>
                <a:ea typeface="微軟正黑體" pitchFamily="34" charset="-120"/>
              </a:rPr>
              <a:t>紅十字會與紅新月會國際聯合會</a:t>
            </a:r>
          </a:p>
        </p:txBody>
      </p:sp>
      <p:sp>
        <p:nvSpPr>
          <p:cNvPr id="3" name="內容版面配置區 2"/>
          <p:cNvSpPr>
            <a:spLocks noGrp="1"/>
          </p:cNvSpPr>
          <p:nvPr>
            <p:ph idx="1"/>
          </p:nvPr>
        </p:nvSpPr>
        <p:spPr>
          <a:xfrm>
            <a:off x="457200" y="1916113"/>
            <a:ext cx="8147050" cy="4105275"/>
          </a:xfrm>
        </p:spPr>
        <p:txBody>
          <a:bodyPr rtlCol="0">
            <a:normAutofit fontScale="70000" lnSpcReduction="20000"/>
          </a:bodyPr>
          <a:lstStyle/>
          <a:p>
            <a:pPr eaLnBrk="1" fontAlgn="auto" hangingPunct="1">
              <a:spcAft>
                <a:spcPts val="0"/>
              </a:spcAft>
              <a:buFont typeface="Arial" pitchFamily="34" charset="0"/>
              <a:buChar char="•"/>
              <a:defRPr/>
            </a:pPr>
            <a:r>
              <a:rPr lang="zh-TW" altLang="en-US" dirty="0" smtClean="0">
                <a:latin typeface="微軟正黑體" pitchFamily="34" charset="-120"/>
                <a:ea typeface="微軟正黑體" pitchFamily="34" charset="-120"/>
              </a:rPr>
              <a:t>即時從緊急賑災金</a:t>
            </a:r>
            <a:r>
              <a:rPr lang="zh-TW" altLang="en-US" dirty="0" smtClean="0">
                <a:solidFill>
                  <a:srgbClr val="FF0000"/>
                </a:solidFill>
                <a:latin typeface="微軟正黑體" pitchFamily="34" charset="-120"/>
                <a:ea typeface="微軟正黑體" pitchFamily="34" charset="-120"/>
              </a:rPr>
              <a:t>撥款超過港幣</a:t>
            </a:r>
            <a:r>
              <a:rPr lang="en-US" altLang="zh-TW" dirty="0" smtClean="0">
                <a:solidFill>
                  <a:srgbClr val="FF0000"/>
                </a:solidFill>
                <a:latin typeface="微軟正黑體" pitchFamily="34" charset="-120"/>
                <a:ea typeface="微軟正黑體" pitchFamily="34" charset="-120"/>
              </a:rPr>
              <a:t>400</a:t>
            </a:r>
            <a:r>
              <a:rPr lang="zh-TW" altLang="en-US" dirty="0" smtClean="0">
                <a:solidFill>
                  <a:srgbClr val="FF0000"/>
                </a:solidFill>
                <a:latin typeface="微軟正黑體" pitchFamily="34" charset="-120"/>
                <a:ea typeface="微軟正黑體" pitchFamily="34" charset="-120"/>
              </a:rPr>
              <a:t>萬元</a:t>
            </a:r>
            <a:r>
              <a:rPr lang="zh-TW" altLang="en-US" dirty="0" smtClean="0">
                <a:latin typeface="微軟正黑體" pitchFamily="34" charset="-120"/>
                <a:ea typeface="微軟正黑體" pitchFamily="34" charset="-120"/>
              </a:rPr>
              <a:t>支持尼泊爾紅十字會的賑災工作。</a:t>
            </a:r>
            <a:endParaRPr lang="en-US" altLang="zh-TW" dirty="0" smtClean="0">
              <a:latin typeface="微軟正黑體" pitchFamily="34" charset="-120"/>
              <a:ea typeface="微軟正黑體" pitchFamily="34" charset="-120"/>
            </a:endParaRPr>
          </a:p>
          <a:p>
            <a:pPr>
              <a:buFont typeface="Arial" charset="0"/>
              <a:buNone/>
              <a:defRPr/>
            </a:pPr>
            <a:endParaRPr lang="zh-TW" altLang="en-US" dirty="0" smtClean="0"/>
          </a:p>
          <a:p>
            <a:pPr>
              <a:defRPr/>
            </a:pPr>
            <a:r>
              <a:rPr lang="zh-TW" altLang="en-US" dirty="0" smtClean="0"/>
              <a:t>各國的搜救隊伍已陸續抵達當地並且展開搜救工作，希望盡快救出生還者。 </a:t>
            </a:r>
            <a:endParaRPr lang="en-US" altLang="zh-TW" dirty="0" smtClean="0"/>
          </a:p>
          <a:p>
            <a:pPr eaLnBrk="1" fontAlgn="auto" hangingPunct="1">
              <a:spcAft>
                <a:spcPts val="0"/>
              </a:spcAft>
              <a:buFont typeface="Arial" charset="0"/>
              <a:buNone/>
              <a:defRPr/>
            </a:pPr>
            <a:endParaRPr lang="en-US" altLang="zh-TW" dirty="0" smtClean="0">
              <a:latin typeface="微軟正黑體" pitchFamily="34" charset="-120"/>
              <a:ea typeface="微軟正黑體" pitchFamily="34" charset="-120"/>
            </a:endParaRPr>
          </a:p>
          <a:p>
            <a:pPr eaLnBrk="1" fontAlgn="auto" hangingPunct="1">
              <a:spcAft>
                <a:spcPts val="0"/>
              </a:spcAft>
              <a:buFont typeface="Arial" pitchFamily="34" charset="0"/>
              <a:buChar char="•"/>
              <a:defRPr/>
            </a:pPr>
            <a:r>
              <a:rPr lang="zh-TW" altLang="en-US" dirty="0" smtClean="0">
                <a:latin typeface="微軟正黑體" pitchFamily="34" charset="-120"/>
                <a:ea typeface="微軟正黑體" pitchFamily="34" charset="-120"/>
              </a:rPr>
              <a:t>向全球</a:t>
            </a:r>
            <a:r>
              <a:rPr lang="zh-TW" altLang="en-US" dirty="0" smtClean="0">
                <a:solidFill>
                  <a:srgbClr val="FF0000"/>
                </a:solidFill>
                <a:latin typeface="微軟正黑體" pitchFamily="34" charset="-120"/>
                <a:ea typeface="微軟正黑體" pitchFamily="34" charset="-120"/>
              </a:rPr>
              <a:t>緊急呼籲港幣</a:t>
            </a:r>
            <a:r>
              <a:rPr lang="en-US" altLang="zh-TW" dirty="0" smtClean="0">
                <a:solidFill>
                  <a:srgbClr val="FF0000"/>
                </a:solidFill>
                <a:latin typeface="微軟正黑體" pitchFamily="34" charset="-120"/>
                <a:ea typeface="微軟正黑體" pitchFamily="34" charset="-120"/>
              </a:rPr>
              <a:t>2.7</a:t>
            </a:r>
            <a:r>
              <a:rPr lang="zh-TW" altLang="en-US" dirty="0" smtClean="0">
                <a:solidFill>
                  <a:srgbClr val="FF0000"/>
                </a:solidFill>
                <a:latin typeface="微軟正黑體" pitchFamily="34" charset="-120"/>
                <a:ea typeface="微軟正黑體" pitchFamily="34" charset="-120"/>
              </a:rPr>
              <a:t>億元</a:t>
            </a:r>
            <a:r>
              <a:rPr lang="zh-TW" altLang="en-US" dirty="0" smtClean="0">
                <a:latin typeface="微軟正黑體" pitchFamily="34" charset="-120"/>
                <a:ea typeface="微軟正黑體" pitchFamily="34" charset="-120"/>
              </a:rPr>
              <a:t>，為災民提供賑災物資、醫療服務、清潔食水、臨時帳篷、為死難者家庭提供安全而有尊嚴的屍體處理措施 ，及支持災後重建工作。 </a:t>
            </a:r>
            <a:endParaRPr lang="en-US" altLang="zh-TW" dirty="0" smtClean="0">
              <a:latin typeface="微軟正黑體" pitchFamily="34" charset="-120"/>
              <a:ea typeface="微軟正黑體" pitchFamily="34" charset="-120"/>
            </a:endParaRPr>
          </a:p>
          <a:p>
            <a:pPr eaLnBrk="1" fontAlgn="auto" hangingPunct="1">
              <a:spcAft>
                <a:spcPts val="0"/>
              </a:spcAft>
              <a:buFont typeface="Arial" pitchFamily="34" charset="0"/>
              <a:buChar char="•"/>
              <a:defRPr/>
            </a:pPr>
            <a:endParaRPr lang="zh-TW" altLang="en-US" dirty="0" smtClean="0">
              <a:latin typeface="微軟正黑體" pitchFamily="34" charset="-120"/>
              <a:ea typeface="微軟正黑體" pitchFamily="34" charset="-120"/>
            </a:endParaRPr>
          </a:p>
          <a:p>
            <a:pPr eaLnBrk="1" fontAlgn="auto" hangingPunct="1">
              <a:spcAft>
                <a:spcPts val="0"/>
              </a:spcAft>
              <a:buFont typeface="Arial" pitchFamily="34" charset="0"/>
              <a:buChar char="•"/>
              <a:defRPr/>
            </a:pPr>
            <a:r>
              <a:rPr lang="zh-TW" altLang="en-US" dirty="0" smtClean="0">
                <a:solidFill>
                  <a:srgbClr val="FF0000"/>
                </a:solidFill>
                <a:latin typeface="微軟正黑體" pitchFamily="34" charset="-120"/>
                <a:ea typeface="微軟正黑體" pitchFamily="34" charset="-120"/>
              </a:rPr>
              <a:t>啟動全球災難應變機制</a:t>
            </a:r>
            <a:r>
              <a:rPr lang="zh-TW" altLang="en-US" dirty="0" smtClean="0">
                <a:latin typeface="微軟正黑體" pitchFamily="34" charset="-120"/>
                <a:ea typeface="微軟正黑體" pitchFamily="34" charset="-120"/>
              </a:rPr>
              <a:t>，派出多隊緊急災害應變組和救援隊到當地參與協調及評估，包括基礎醫療、災區醫院、緊急網絡通訊和緊急物流支援 </a:t>
            </a:r>
            <a:endParaRPr lang="en-US" altLang="zh-TW" dirty="0" smtClean="0">
              <a:latin typeface="微軟正黑體" pitchFamily="34" charset="-120"/>
              <a:ea typeface="微軟正黑體" pitchFamily="34" charset="-120"/>
            </a:endParaRPr>
          </a:p>
          <a:p>
            <a:pPr eaLnBrk="1" fontAlgn="auto" hangingPunct="1">
              <a:spcAft>
                <a:spcPts val="0"/>
              </a:spcAft>
              <a:buFont typeface="Arial" pitchFamily="34" charset="0"/>
              <a:buChar char="•"/>
              <a:defRPr/>
            </a:pPr>
            <a:endParaRPr lang="zh-TW" altLang="en-US" dirty="0">
              <a:latin typeface="微軟正黑體" pitchFamily="34" charset="-120"/>
              <a:ea typeface="微軟正黑體" pitchFamily="34" charset="-120"/>
            </a:endParaRPr>
          </a:p>
        </p:txBody>
      </p:sp>
      <p:pic>
        <p:nvPicPr>
          <p:cNvPr id="29700" name="Picture 2" descr="C:\Users\din.howard\Documents\服務相關\賑災\四川安雅\hkrc.png"/>
          <p:cNvPicPr>
            <a:picLocks noChangeAspect="1" noChangeArrowheads="1"/>
          </p:cNvPicPr>
          <p:nvPr/>
        </p:nvPicPr>
        <p:blipFill>
          <a:blip r:embed="rId3" cstate="print"/>
          <a:srcRect/>
          <a:stretch>
            <a:fillRect/>
          </a:stretch>
        </p:blipFill>
        <p:spPr bwMode="auto">
          <a:xfrm>
            <a:off x="539750" y="333375"/>
            <a:ext cx="2984500" cy="609600"/>
          </a:xfrm>
          <a:prstGeom prst="rect">
            <a:avLst/>
          </a:prstGeom>
          <a:noFill/>
          <a:ln w="9525">
            <a:noFill/>
            <a:miter lim="800000"/>
            <a:headEnd/>
            <a:tailEnd/>
          </a:ln>
        </p:spPr>
      </p:pic>
      <p:pic>
        <p:nvPicPr>
          <p:cNvPr id="29701" name="Picture 2" descr="C:\Users\din.howard\Documents\服務相關\賑災\菲律賓寶霞\20110616_ifrc_logo.jpg"/>
          <p:cNvPicPr>
            <a:picLocks noChangeAspect="1" noChangeArrowheads="1"/>
          </p:cNvPicPr>
          <p:nvPr/>
        </p:nvPicPr>
        <p:blipFill>
          <a:blip r:embed="rId4" cstate="print"/>
          <a:srcRect/>
          <a:stretch>
            <a:fillRect/>
          </a:stretch>
        </p:blipFill>
        <p:spPr bwMode="auto">
          <a:xfrm>
            <a:off x="7164388" y="5715000"/>
            <a:ext cx="1979612"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標題 1"/>
          <p:cNvSpPr>
            <a:spLocks noGrp="1"/>
          </p:cNvSpPr>
          <p:nvPr>
            <p:ph type="title"/>
          </p:nvPr>
        </p:nvSpPr>
        <p:spPr>
          <a:xfrm>
            <a:off x="179388" y="620713"/>
            <a:ext cx="8424862" cy="1143000"/>
          </a:xfrm>
        </p:spPr>
        <p:txBody>
          <a:bodyPr/>
          <a:lstStyle/>
          <a:p>
            <a:pPr eaLnBrk="1" hangingPunct="1"/>
            <a:r>
              <a:rPr lang="zh-TW" altLang="en-US" b="1" smtClean="0">
                <a:latin typeface="微軟正黑體" pitchFamily="34" charset="-120"/>
                <a:ea typeface="微軟正黑體" pitchFamily="34" charset="-120"/>
              </a:rPr>
              <a:t>尼泊爾紅十字會</a:t>
            </a:r>
          </a:p>
        </p:txBody>
      </p:sp>
      <p:sp>
        <p:nvSpPr>
          <p:cNvPr id="30723" name="內容版面配置區 2"/>
          <p:cNvSpPr>
            <a:spLocks noGrp="1"/>
          </p:cNvSpPr>
          <p:nvPr>
            <p:ph idx="1"/>
          </p:nvPr>
        </p:nvSpPr>
        <p:spPr/>
        <p:txBody>
          <a:bodyPr/>
          <a:lstStyle/>
          <a:p>
            <a:pPr eaLnBrk="1" hangingPunct="1"/>
            <a:r>
              <a:rPr lang="zh-TW" altLang="en-US" smtClean="0">
                <a:latin typeface="微軟正黑體" pitchFamily="34" charset="-120"/>
                <a:ea typeface="微軟正黑體" pitchFamily="34" charset="-120"/>
              </a:rPr>
              <a:t>動員約</a:t>
            </a:r>
            <a:r>
              <a:rPr lang="en-US" altLang="zh-TW" b="1" smtClean="0">
                <a:latin typeface="微軟正黑體" pitchFamily="34" charset="-120"/>
                <a:ea typeface="微軟正黑體" pitchFamily="34" charset="-120"/>
              </a:rPr>
              <a:t>1,500</a:t>
            </a:r>
            <a:r>
              <a:rPr lang="zh-TW" altLang="en-US" b="1" smtClean="0">
                <a:latin typeface="微軟正黑體" pitchFamily="34" charset="-120"/>
                <a:ea typeface="微軟正黑體" pitchFamily="34" charset="-120"/>
              </a:rPr>
              <a:t>名義工和</a:t>
            </a:r>
            <a:r>
              <a:rPr lang="en-US" altLang="zh-TW" b="1" smtClean="0">
                <a:latin typeface="微軟正黑體" pitchFamily="34" charset="-120"/>
                <a:ea typeface="微軟正黑體" pitchFamily="34" charset="-120"/>
              </a:rPr>
              <a:t>300</a:t>
            </a:r>
            <a:r>
              <a:rPr lang="zh-TW" altLang="en-US" b="1" smtClean="0">
                <a:latin typeface="微軟正黑體" pitchFamily="34" charset="-120"/>
                <a:ea typeface="微軟正黑體" pitchFamily="34" charset="-120"/>
              </a:rPr>
              <a:t>名職員到災區進行以下工作</a:t>
            </a:r>
            <a:r>
              <a:rPr lang="en-US" altLang="zh-TW" b="1" smtClean="0">
                <a:latin typeface="微軟正黑體" pitchFamily="34" charset="-120"/>
                <a:ea typeface="微軟正黑體" pitchFamily="34" charset="-120"/>
              </a:rPr>
              <a:t>﹕ </a:t>
            </a:r>
          </a:p>
          <a:p>
            <a:pPr eaLnBrk="1" hangingPunct="1">
              <a:buFont typeface="Arial" charset="0"/>
              <a:buNone/>
            </a:pPr>
            <a:endParaRPr lang="en-US" altLang="zh-TW" b="1"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1) </a:t>
            </a:r>
            <a:r>
              <a:rPr lang="zh-TW" altLang="en-US" smtClean="0">
                <a:latin typeface="微軟正黑體" pitchFamily="34" charset="-120"/>
                <a:ea typeface="微軟正黑體" pitchFamily="34" charset="-120"/>
              </a:rPr>
              <a:t>評估災情 </a:t>
            </a:r>
          </a:p>
          <a:p>
            <a:pPr lvl="1" eaLnBrk="1" hangingPunct="1">
              <a:buFont typeface="Arial" charset="0"/>
              <a:buNone/>
            </a:pPr>
            <a:r>
              <a:rPr lang="en-US" altLang="zh-TW" smtClean="0">
                <a:latin typeface="微軟正黑體" pitchFamily="34" charset="-120"/>
                <a:ea typeface="微軟正黑體" pitchFamily="34" charset="-120"/>
              </a:rPr>
              <a:t>2) </a:t>
            </a:r>
            <a:r>
              <a:rPr lang="zh-TW" altLang="en-US" smtClean="0">
                <a:latin typeface="微軟正黑體" pitchFamily="34" charset="-120"/>
                <a:ea typeface="微軟正黑體" pitchFamily="34" charset="-120"/>
              </a:rPr>
              <a:t>在瓦礫中搜救生還者，為傷者提供急救服務 </a:t>
            </a:r>
          </a:p>
          <a:p>
            <a:pPr lvl="1" eaLnBrk="1" hangingPunct="1">
              <a:buFont typeface="Arial" charset="0"/>
              <a:buNone/>
            </a:pPr>
            <a:r>
              <a:rPr lang="en-US" altLang="zh-TW" smtClean="0">
                <a:latin typeface="微軟正黑體" pitchFamily="34" charset="-120"/>
                <a:ea typeface="微軟正黑體" pitchFamily="34" charset="-120"/>
              </a:rPr>
              <a:t>3) </a:t>
            </a:r>
            <a:r>
              <a:rPr lang="zh-TW" altLang="en-US" smtClean="0">
                <a:latin typeface="微軟正黑體" pitchFamily="34" charset="-120"/>
                <a:ea typeface="微軟正黑體" pitchFamily="34" charset="-120"/>
              </a:rPr>
              <a:t>為災民提供臨時棲身的帳篷 </a:t>
            </a:r>
          </a:p>
          <a:p>
            <a:pPr lvl="1" eaLnBrk="1" hangingPunct="1">
              <a:buFont typeface="Arial" charset="0"/>
              <a:buNone/>
            </a:pPr>
            <a:r>
              <a:rPr lang="en-US" altLang="zh-TW" smtClean="0">
                <a:latin typeface="微軟正黑體" pitchFamily="34" charset="-120"/>
                <a:ea typeface="微軟正黑體" pitchFamily="34" charset="-120"/>
              </a:rPr>
              <a:t>4) </a:t>
            </a:r>
            <a:r>
              <a:rPr lang="zh-TW" altLang="en-US" smtClean="0">
                <a:latin typeface="微軟正黑體" pitchFamily="34" charset="-120"/>
                <a:ea typeface="微軟正黑體" pitchFamily="34" charset="-120"/>
              </a:rPr>
              <a:t>緊急尋人服務，為災民重建家庭聯繫 </a:t>
            </a:r>
          </a:p>
          <a:p>
            <a:pPr lvl="1" eaLnBrk="1" hangingPunct="1">
              <a:buFont typeface="Arial" charset="0"/>
              <a:buNone/>
            </a:pPr>
            <a:r>
              <a:rPr lang="en-US" altLang="zh-TW" smtClean="0">
                <a:latin typeface="微軟正黑體" pitchFamily="34" charset="-120"/>
                <a:ea typeface="微軟正黑體" pitchFamily="34" charset="-120"/>
              </a:rPr>
              <a:t>5) </a:t>
            </a:r>
            <a:r>
              <a:rPr lang="zh-TW" altLang="en-US" smtClean="0">
                <a:latin typeface="微軟正黑體" pitchFamily="34" charset="-120"/>
                <a:ea typeface="微軟正黑體" pitchFamily="34" charset="-120"/>
              </a:rPr>
              <a:t>血庫正為主要醫院提供血液 </a:t>
            </a:r>
          </a:p>
          <a:p>
            <a:pPr eaLnBrk="1" hangingPunct="1"/>
            <a:endParaRPr lang="zh-TW" altLang="en-US" smtClean="0">
              <a:latin typeface="微軟正黑體" pitchFamily="34" charset="-120"/>
              <a:ea typeface="微軟正黑體" pitchFamily="34" charset="-120"/>
            </a:endParaRPr>
          </a:p>
        </p:txBody>
      </p:sp>
      <p:pic>
        <p:nvPicPr>
          <p:cNvPr id="30724" name="Picture 2" descr="C:\Users\din.howard\Documents\服務相關\賑災\四川安雅\hkrc.png"/>
          <p:cNvPicPr>
            <a:picLocks noChangeAspect="1" noChangeArrowheads="1"/>
          </p:cNvPicPr>
          <p:nvPr/>
        </p:nvPicPr>
        <p:blipFill>
          <a:blip r:embed="rId2" cstate="print"/>
          <a:srcRect/>
          <a:stretch>
            <a:fillRect/>
          </a:stretch>
        </p:blipFill>
        <p:spPr bwMode="auto">
          <a:xfrm>
            <a:off x="468313" y="188913"/>
            <a:ext cx="2984500" cy="609600"/>
          </a:xfrm>
          <a:prstGeom prst="rect">
            <a:avLst/>
          </a:prstGeom>
          <a:noFill/>
          <a:ln w="9525">
            <a:noFill/>
            <a:miter lim="800000"/>
            <a:headEnd/>
            <a:tailEnd/>
          </a:ln>
        </p:spPr>
      </p:pic>
      <p:pic>
        <p:nvPicPr>
          <p:cNvPr id="30725" name="圖片 4" descr="nepal red cross logo.png"/>
          <p:cNvPicPr>
            <a:picLocks noChangeAspect="1"/>
          </p:cNvPicPr>
          <p:nvPr/>
        </p:nvPicPr>
        <p:blipFill>
          <a:blip r:embed="rId3" cstate="print"/>
          <a:srcRect/>
          <a:stretch>
            <a:fillRect/>
          </a:stretch>
        </p:blipFill>
        <p:spPr bwMode="auto">
          <a:xfrm>
            <a:off x="6227763" y="6021388"/>
            <a:ext cx="2619375"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標題 1"/>
          <p:cNvSpPr>
            <a:spLocks noGrp="1"/>
          </p:cNvSpPr>
          <p:nvPr>
            <p:ph type="title"/>
          </p:nvPr>
        </p:nvSpPr>
        <p:spPr>
          <a:xfrm>
            <a:off x="539750" y="908050"/>
            <a:ext cx="8229600" cy="1143000"/>
          </a:xfrm>
        </p:spPr>
        <p:txBody>
          <a:bodyPr/>
          <a:lstStyle/>
          <a:p>
            <a:pPr eaLnBrk="1" hangingPunct="1"/>
            <a:r>
              <a:rPr lang="zh-TW" altLang="en-US" b="1" smtClean="0">
                <a:latin typeface="微軟正黑體" pitchFamily="34" charset="-120"/>
                <a:ea typeface="微軟正黑體" pitchFamily="34" charset="-120"/>
              </a:rPr>
              <a:t>考考你．尼泊爾知識</a:t>
            </a:r>
            <a:endParaRPr lang="zh-TW" altLang="en-US" smtClean="0">
              <a:latin typeface="微軟正黑體" pitchFamily="34" charset="-120"/>
              <a:ea typeface="微軟正黑體" pitchFamily="34" charset="-120"/>
            </a:endParaRPr>
          </a:p>
        </p:txBody>
      </p:sp>
      <p:sp>
        <p:nvSpPr>
          <p:cNvPr id="4099" name="內容版面配置區 2"/>
          <p:cNvSpPr>
            <a:spLocks noGrp="1"/>
          </p:cNvSpPr>
          <p:nvPr>
            <p:ph idx="1"/>
          </p:nvPr>
        </p:nvSpPr>
        <p:spPr>
          <a:xfrm>
            <a:off x="468313" y="2276475"/>
            <a:ext cx="8218487" cy="3849688"/>
          </a:xfrm>
        </p:spPr>
        <p:txBody>
          <a:bodyPr/>
          <a:lstStyle/>
          <a:p>
            <a:pPr eaLnBrk="1" hangingPunct="1">
              <a:buFont typeface="Arial" charset="0"/>
              <a:buNone/>
            </a:pPr>
            <a:r>
              <a:rPr lang="en-US" altLang="zh-TW" smtClean="0">
                <a:latin typeface="微軟正黑體" pitchFamily="34" charset="-120"/>
                <a:ea typeface="微軟正黑體" pitchFamily="34" charset="-120"/>
              </a:rPr>
              <a:t>1.</a:t>
            </a:r>
            <a:r>
              <a:rPr lang="zh-TW" altLang="en-US" smtClean="0">
                <a:latin typeface="微軟正黑體" pitchFamily="34" charset="-120"/>
                <a:ea typeface="微軟正黑體" pitchFamily="34" charset="-120"/>
              </a:rPr>
              <a:t> 尼泊爾的毗鄰國家是</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A.</a:t>
            </a:r>
            <a:r>
              <a:rPr lang="zh-TW" altLang="en-US" smtClean="0">
                <a:latin typeface="微軟正黑體" pitchFamily="34" charset="-120"/>
                <a:ea typeface="微軟正黑體" pitchFamily="34" charset="-120"/>
              </a:rPr>
              <a:t> 緬甸和老撾</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B.</a:t>
            </a:r>
            <a:r>
              <a:rPr lang="zh-TW" altLang="en-US" smtClean="0">
                <a:latin typeface="微軟正黑體" pitchFamily="34" charset="-120"/>
                <a:ea typeface="微軟正黑體" pitchFamily="34" charset="-120"/>
              </a:rPr>
              <a:t> 中國和印度</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C. </a:t>
            </a:r>
            <a:r>
              <a:rPr lang="zh-TW" altLang="en-US" smtClean="0">
                <a:latin typeface="微軟正黑體" pitchFamily="34" charset="-120"/>
                <a:ea typeface="微軟正黑體" pitchFamily="34" charset="-120"/>
              </a:rPr>
              <a:t>加拿大和美國</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D.</a:t>
            </a:r>
            <a:r>
              <a:rPr lang="zh-TW" altLang="en-US" smtClean="0">
                <a:latin typeface="微軟正黑體" pitchFamily="34" charset="-120"/>
                <a:ea typeface="微軟正黑體" pitchFamily="34" charset="-120"/>
              </a:rPr>
              <a:t> 巴基斯坦和阿富汗</a:t>
            </a:r>
          </a:p>
        </p:txBody>
      </p:sp>
      <p:pic>
        <p:nvPicPr>
          <p:cNvPr id="4100" name="Picture 2" descr="C:\Users\din.howard\Documents\服務相關\賑災\四川安雅\hkrc.png"/>
          <p:cNvPicPr>
            <a:picLocks noChangeAspect="1" noChangeArrowheads="1"/>
          </p:cNvPicPr>
          <p:nvPr/>
        </p:nvPicPr>
        <p:blipFill>
          <a:blip r:embed="rId2" cstate="print"/>
          <a:srcRect/>
          <a:stretch>
            <a:fillRect/>
          </a:stretch>
        </p:blipFill>
        <p:spPr bwMode="auto">
          <a:xfrm>
            <a:off x="539750" y="333375"/>
            <a:ext cx="29845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125538"/>
            <a:ext cx="8229600" cy="5399087"/>
          </a:xfrm>
        </p:spPr>
        <p:txBody>
          <a:bodyPr rtlCol="0">
            <a:normAutofit fontScale="77500" lnSpcReduction="20000"/>
          </a:bodyPr>
          <a:lstStyle/>
          <a:p>
            <a:pPr eaLnBrk="1" fontAlgn="auto" hangingPunct="1">
              <a:spcAft>
                <a:spcPts val="0"/>
              </a:spcAft>
              <a:buFont typeface="Arial" pitchFamily="34" charset="0"/>
              <a:buChar char="•"/>
              <a:defRPr/>
            </a:pPr>
            <a:endParaRPr lang="en-US" altLang="zh-TW" dirty="0" smtClean="0">
              <a:latin typeface="微軟正黑體" pitchFamily="34" charset="-120"/>
              <a:ea typeface="微軟正黑體" pitchFamily="34" charset="-120"/>
            </a:endParaRPr>
          </a:p>
          <a:p>
            <a:pPr algn="ctr" eaLnBrk="1" fontAlgn="auto" hangingPunct="1">
              <a:spcAft>
                <a:spcPts val="0"/>
              </a:spcAft>
              <a:buFont typeface="Arial" pitchFamily="34" charset="0"/>
              <a:buNone/>
              <a:defRPr/>
            </a:pPr>
            <a:r>
              <a:rPr lang="zh-TW" altLang="en-US" b="1" dirty="0" smtClean="0">
                <a:latin typeface="微軟正黑體" pitchFamily="34" charset="-120"/>
                <a:ea typeface="微軟正黑體" pitchFamily="34" charset="-120"/>
              </a:rPr>
              <a:t> </a:t>
            </a:r>
            <a:r>
              <a:rPr lang="zh-TW" altLang="en-US" sz="3800" b="1" dirty="0" smtClean="0">
                <a:latin typeface="微軟正黑體" pitchFamily="34" charset="-120"/>
                <a:ea typeface="微軟正黑體" pitchFamily="34" charset="-120"/>
              </a:rPr>
              <a:t>印度紅十字會</a:t>
            </a:r>
            <a:endParaRPr lang="zh-TW" altLang="en-US" sz="3800" dirty="0" smtClean="0">
              <a:latin typeface="微軟正黑體" pitchFamily="34" charset="-120"/>
              <a:ea typeface="微軟正黑體" pitchFamily="34" charset="-120"/>
            </a:endParaRPr>
          </a:p>
          <a:p>
            <a:pPr eaLnBrk="1" fontAlgn="auto" hangingPunct="1">
              <a:spcAft>
                <a:spcPts val="0"/>
              </a:spcAft>
              <a:buFont typeface="Arial" pitchFamily="34" charset="0"/>
              <a:buChar char="•"/>
              <a:defRPr/>
            </a:pPr>
            <a:r>
              <a:rPr lang="zh-TW" altLang="en-US" dirty="0" smtClean="0">
                <a:latin typeface="微軟正黑體" pitchFamily="34" charset="-120"/>
                <a:ea typeface="微軟正黑體" pitchFamily="34" charset="-120"/>
              </a:rPr>
              <a:t>派出緊急災難應變小組到印度災區支援搜救及賑災工作。 </a:t>
            </a:r>
            <a:endParaRPr lang="en-US" altLang="zh-TW" dirty="0" smtClean="0">
              <a:latin typeface="微軟正黑體" pitchFamily="34" charset="-120"/>
              <a:ea typeface="微軟正黑體" pitchFamily="34" charset="-120"/>
            </a:endParaRPr>
          </a:p>
          <a:p>
            <a:pPr algn="ctr" eaLnBrk="1" fontAlgn="auto" hangingPunct="1">
              <a:spcAft>
                <a:spcPts val="0"/>
              </a:spcAft>
              <a:buFont typeface="Arial" pitchFamily="34" charset="0"/>
              <a:buChar char="•"/>
              <a:defRPr/>
            </a:pPr>
            <a:endParaRPr lang="en-US" altLang="zh-TW" dirty="0" smtClean="0">
              <a:latin typeface="微軟正黑體" pitchFamily="34" charset="-120"/>
              <a:ea typeface="微軟正黑體" pitchFamily="34" charset="-120"/>
            </a:endParaRPr>
          </a:p>
          <a:p>
            <a:pPr algn="ctr" eaLnBrk="1" fontAlgn="auto" hangingPunct="1">
              <a:spcAft>
                <a:spcPts val="0"/>
              </a:spcAft>
              <a:buFont typeface="Arial" pitchFamily="34" charset="0"/>
              <a:buNone/>
              <a:defRPr/>
            </a:pPr>
            <a:r>
              <a:rPr lang="zh-TW" altLang="en-US" sz="3800" b="1" dirty="0" smtClean="0">
                <a:latin typeface="微軟正黑體" pitchFamily="34" charset="-120"/>
                <a:ea typeface="微軟正黑體" pitchFamily="34" charset="-120"/>
              </a:rPr>
              <a:t>中國紅十字會</a:t>
            </a:r>
            <a:endParaRPr lang="en-US" altLang="zh-TW" sz="3800" dirty="0" smtClean="0">
              <a:latin typeface="微軟正黑體" pitchFamily="34" charset="-120"/>
              <a:ea typeface="微軟正黑體" pitchFamily="34" charset="-120"/>
            </a:endParaRPr>
          </a:p>
          <a:p>
            <a:pPr>
              <a:defRPr/>
            </a:pPr>
            <a:endParaRPr lang="zh-TW" altLang="en-US" dirty="0" smtClean="0">
              <a:latin typeface="微軟正黑體" pitchFamily="34" charset="-120"/>
              <a:ea typeface="微軟正黑體" pitchFamily="34" charset="-120"/>
            </a:endParaRPr>
          </a:p>
          <a:p>
            <a:pPr>
              <a:defRPr/>
            </a:pPr>
            <a:r>
              <a:rPr lang="zh-TW" altLang="en-US" dirty="0" smtClean="0">
                <a:latin typeface="微軟正黑體" pitchFamily="34" charset="-120"/>
                <a:ea typeface="微軟正黑體" pitchFamily="34" charset="-120"/>
              </a:rPr>
              <a:t>在緊急救援階段向尼泊爾地震災區提供</a:t>
            </a:r>
            <a:r>
              <a:rPr lang="en-US" altLang="zh-TW" dirty="0" smtClean="0">
                <a:latin typeface="微軟正黑體" pitchFamily="34" charset="-120"/>
                <a:ea typeface="微軟正黑體" pitchFamily="34" charset="-120"/>
              </a:rPr>
              <a:t>500</a:t>
            </a:r>
            <a:r>
              <a:rPr lang="zh-TW" altLang="en-US" dirty="0" smtClean="0">
                <a:latin typeface="微軟正黑體" pitchFamily="34" charset="-120"/>
                <a:ea typeface="微軟正黑體" pitchFamily="34" charset="-120"/>
              </a:rPr>
              <a:t>萬元人民幣的人道援助</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其中包括</a:t>
            </a:r>
            <a:r>
              <a:rPr lang="en-US" altLang="zh-TW" dirty="0" smtClean="0">
                <a:latin typeface="微軟正黑體" pitchFamily="34" charset="-120"/>
                <a:ea typeface="微軟正黑體" pitchFamily="34" charset="-120"/>
              </a:rPr>
              <a:t>2000</a:t>
            </a:r>
            <a:r>
              <a:rPr lang="zh-TW" altLang="en-US" dirty="0" smtClean="0">
                <a:latin typeface="微軟正黑體" pitchFamily="34" charset="-120"/>
                <a:ea typeface="微軟正黑體" pitchFamily="34" charset="-120"/>
              </a:rPr>
              <a:t>頂帳篷</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 </a:t>
            </a:r>
          </a:p>
          <a:p>
            <a:pPr>
              <a:defRPr/>
            </a:pPr>
            <a:r>
              <a:rPr lang="zh-TW" altLang="en-US" dirty="0" smtClean="0">
                <a:latin typeface="微軟正黑體" pitchFamily="34" charset="-120"/>
                <a:ea typeface="微軟正黑體" pitchFamily="34" charset="-120"/>
              </a:rPr>
              <a:t>緊急啟動三級應急響應，並向災區緊急調運棉帳篷、棉被、衣物等價值</a:t>
            </a:r>
            <a:r>
              <a:rPr lang="en-US" altLang="zh-TW" dirty="0" smtClean="0">
                <a:latin typeface="微軟正黑體" pitchFamily="34" charset="-120"/>
                <a:ea typeface="微軟正黑體" pitchFamily="34" charset="-120"/>
              </a:rPr>
              <a:t>101.51</a:t>
            </a:r>
            <a:r>
              <a:rPr lang="zh-TW" altLang="en-US" dirty="0" smtClean="0">
                <a:latin typeface="微軟正黑體" pitchFamily="34" charset="-120"/>
                <a:ea typeface="微軟正黑體" pitchFamily="34" charset="-120"/>
              </a:rPr>
              <a:t>萬元的救災款物，該批應急物資正在付運途中。 </a:t>
            </a:r>
          </a:p>
          <a:p>
            <a:pPr>
              <a:defRPr/>
            </a:pPr>
            <a:r>
              <a:rPr lang="zh-TW" altLang="en-US" dirty="0" smtClean="0">
                <a:latin typeface="微軟正黑體" pitchFamily="34" charset="-120"/>
                <a:ea typeface="微軟正黑體" pitchFamily="34" charset="-120"/>
              </a:rPr>
              <a:t>西藏自治區日喀則紅十字會已趕赴災區開展救災工作。 </a:t>
            </a:r>
          </a:p>
          <a:p>
            <a:pPr eaLnBrk="1" fontAlgn="auto" hangingPunct="1">
              <a:spcAft>
                <a:spcPts val="0"/>
              </a:spcAft>
              <a:buFont typeface="Arial" pitchFamily="34" charset="0"/>
              <a:buChar char="•"/>
              <a:defRPr/>
            </a:pPr>
            <a:endParaRPr lang="zh-TW" altLang="en-US" dirty="0" smtClean="0">
              <a:latin typeface="微軟正黑體" pitchFamily="34" charset="-120"/>
              <a:ea typeface="微軟正黑體" pitchFamily="34" charset="-120"/>
            </a:endParaRPr>
          </a:p>
          <a:p>
            <a:pPr eaLnBrk="1" fontAlgn="auto" hangingPunct="1">
              <a:spcAft>
                <a:spcPts val="0"/>
              </a:spcAft>
              <a:buFont typeface="Arial" pitchFamily="34" charset="0"/>
              <a:buChar char="•"/>
              <a:defRPr/>
            </a:pPr>
            <a:endParaRPr lang="zh-TW" altLang="en-US" dirty="0">
              <a:latin typeface="微軟正黑體" pitchFamily="34" charset="-120"/>
              <a:ea typeface="微軟正黑體" pitchFamily="34" charset="-120"/>
            </a:endParaRPr>
          </a:p>
        </p:txBody>
      </p:sp>
      <p:pic>
        <p:nvPicPr>
          <p:cNvPr id="31747" name="Picture 2" descr="C:\Users\din.howard\Documents\服務相關\賑災\四川安雅\hkrc.png"/>
          <p:cNvPicPr>
            <a:picLocks noChangeAspect="1" noChangeArrowheads="1"/>
          </p:cNvPicPr>
          <p:nvPr/>
        </p:nvPicPr>
        <p:blipFill>
          <a:blip r:embed="rId3" cstate="print"/>
          <a:srcRect/>
          <a:stretch>
            <a:fillRect/>
          </a:stretch>
        </p:blipFill>
        <p:spPr bwMode="auto">
          <a:xfrm>
            <a:off x="539750" y="333375"/>
            <a:ext cx="2984500" cy="609600"/>
          </a:xfrm>
          <a:prstGeom prst="rect">
            <a:avLst/>
          </a:prstGeom>
          <a:noFill/>
          <a:ln w="9525">
            <a:noFill/>
            <a:miter lim="800000"/>
            <a:headEnd/>
            <a:tailEnd/>
          </a:ln>
        </p:spPr>
      </p:pic>
      <p:pic>
        <p:nvPicPr>
          <p:cNvPr id="31748" name="圖片 5" descr="china red cross.jpg"/>
          <p:cNvPicPr>
            <a:picLocks noChangeAspect="1"/>
          </p:cNvPicPr>
          <p:nvPr/>
        </p:nvPicPr>
        <p:blipFill>
          <a:blip r:embed="rId4" cstate="print"/>
          <a:srcRect/>
          <a:stretch>
            <a:fillRect/>
          </a:stretch>
        </p:blipFill>
        <p:spPr bwMode="auto">
          <a:xfrm>
            <a:off x="6443663" y="2276475"/>
            <a:ext cx="1239837" cy="1196975"/>
          </a:xfrm>
          <a:prstGeom prst="rect">
            <a:avLst/>
          </a:prstGeom>
          <a:noFill/>
          <a:ln w="9525">
            <a:noFill/>
            <a:miter lim="800000"/>
            <a:headEnd/>
            <a:tailEnd/>
          </a:ln>
        </p:spPr>
      </p:pic>
      <p:pic>
        <p:nvPicPr>
          <p:cNvPr id="31749" name="圖片 6" descr="REDCROSS LOGO.jpg"/>
          <p:cNvPicPr>
            <a:picLocks noChangeAspect="1"/>
          </p:cNvPicPr>
          <p:nvPr/>
        </p:nvPicPr>
        <p:blipFill>
          <a:blip r:embed="rId5" cstate="print"/>
          <a:srcRect/>
          <a:stretch>
            <a:fillRect/>
          </a:stretch>
        </p:blipFill>
        <p:spPr bwMode="auto">
          <a:xfrm>
            <a:off x="6227763" y="836613"/>
            <a:ext cx="1728787" cy="97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標題 1"/>
          <p:cNvSpPr>
            <a:spLocks noGrp="1"/>
          </p:cNvSpPr>
          <p:nvPr>
            <p:ph type="title"/>
          </p:nvPr>
        </p:nvSpPr>
        <p:spPr>
          <a:xfrm>
            <a:off x="539750" y="765175"/>
            <a:ext cx="8229600" cy="1143000"/>
          </a:xfrm>
        </p:spPr>
        <p:txBody>
          <a:bodyPr/>
          <a:lstStyle/>
          <a:p>
            <a:pPr eaLnBrk="1" hangingPunct="1"/>
            <a:r>
              <a:rPr lang="zh-TW" altLang="en-US" b="1" smtClean="0">
                <a:latin typeface="微軟正黑體" pitchFamily="34" charset="-120"/>
                <a:ea typeface="微軟正黑體" pitchFamily="34" charset="-120"/>
              </a:rPr>
              <a:t>香港紅十字會</a:t>
            </a:r>
          </a:p>
        </p:txBody>
      </p:sp>
      <p:sp>
        <p:nvSpPr>
          <p:cNvPr id="32771" name="內容版面配置區 2"/>
          <p:cNvSpPr>
            <a:spLocks noGrp="1"/>
          </p:cNvSpPr>
          <p:nvPr>
            <p:ph idx="1"/>
          </p:nvPr>
        </p:nvSpPr>
        <p:spPr>
          <a:xfrm>
            <a:off x="457200" y="1700213"/>
            <a:ext cx="8291513" cy="4824412"/>
          </a:xfrm>
        </p:spPr>
        <p:txBody>
          <a:bodyPr/>
          <a:lstStyle/>
          <a:p>
            <a:pPr eaLnBrk="1" hangingPunct="1"/>
            <a:r>
              <a:rPr lang="zh-TW" altLang="en-US" sz="2100" smtClean="0">
                <a:latin typeface="微軟正黑體" pitchFamily="34" charset="-120"/>
                <a:ea typeface="微軟正黑體" pitchFamily="34" charset="-120"/>
              </a:rPr>
              <a:t>設立</a:t>
            </a:r>
            <a:r>
              <a:rPr lang="zh-TW" altLang="en-US" sz="2100" smtClean="0">
                <a:solidFill>
                  <a:srgbClr val="FF0000"/>
                </a:solidFill>
                <a:latin typeface="微軟正黑體" pitchFamily="34" charset="-120"/>
                <a:ea typeface="微軟正黑體" pitchFamily="34" charset="-120"/>
              </a:rPr>
              <a:t>「尼泊爾地震緊急尋人服務熱線」</a:t>
            </a:r>
            <a:r>
              <a:rPr lang="zh-TW" altLang="en-US" sz="2100" smtClean="0">
                <a:latin typeface="微軟正黑體" pitchFamily="34" charset="-120"/>
                <a:ea typeface="微軟正黑體" pitchFamily="34" charset="-120"/>
              </a:rPr>
              <a:t>，協助旅居香港的市民尋找身在尼泊爾災區因是次地震而失去聯絡的家人。直至現時，本會已收到</a:t>
            </a:r>
            <a:r>
              <a:rPr lang="en-US" altLang="zh-TW" sz="2100" smtClean="0">
                <a:latin typeface="微軟正黑體" pitchFamily="34" charset="-120"/>
                <a:ea typeface="微軟正黑體" pitchFamily="34" charset="-120"/>
              </a:rPr>
              <a:t>17</a:t>
            </a:r>
            <a:r>
              <a:rPr lang="zh-TW" altLang="en-US" sz="2100" smtClean="0">
                <a:latin typeface="微軟正黑體" pitchFamily="34" charset="-120"/>
                <a:ea typeface="微軟正黑體" pitchFamily="34" charset="-120"/>
              </a:rPr>
              <a:t>宗的尋人查詢。 </a:t>
            </a:r>
          </a:p>
          <a:p>
            <a:r>
              <a:rPr lang="zh-TW" altLang="en-US" sz="2100" smtClean="0">
                <a:latin typeface="微軟正黑體" pitchFamily="34" charset="-120"/>
                <a:ea typeface="微軟正黑體" pitchFamily="34" charset="-120"/>
              </a:rPr>
              <a:t>緊急</a:t>
            </a:r>
            <a:r>
              <a:rPr lang="zh-TW" altLang="en-US" sz="2100" smtClean="0">
                <a:solidFill>
                  <a:srgbClr val="FF0000"/>
                </a:solidFill>
                <a:latin typeface="微軟正黑體" pitchFamily="34" charset="-120"/>
                <a:ea typeface="微軟正黑體" pitchFamily="34" charset="-120"/>
              </a:rPr>
              <a:t>撥款港幣</a:t>
            </a:r>
            <a:r>
              <a:rPr lang="en-US" altLang="zh-TW" sz="2100" smtClean="0">
                <a:solidFill>
                  <a:srgbClr val="FF0000"/>
                </a:solidFill>
                <a:latin typeface="微軟正黑體" pitchFamily="34" charset="-120"/>
                <a:ea typeface="微軟正黑體" pitchFamily="34" charset="-120"/>
              </a:rPr>
              <a:t>50</a:t>
            </a:r>
            <a:r>
              <a:rPr lang="zh-TW" altLang="en-US" sz="2100" smtClean="0">
                <a:solidFill>
                  <a:srgbClr val="FF0000"/>
                </a:solidFill>
                <a:latin typeface="微軟正黑體" pitchFamily="34" charset="-120"/>
                <a:ea typeface="微軟正黑體" pitchFamily="34" charset="-120"/>
              </a:rPr>
              <a:t>萬元</a:t>
            </a:r>
            <a:r>
              <a:rPr lang="zh-TW" altLang="en-US" sz="2100" smtClean="0">
                <a:latin typeface="微軟正黑體" pitchFamily="34" charset="-120"/>
                <a:ea typeface="微軟正黑體" pitchFamily="34" charset="-120"/>
              </a:rPr>
              <a:t>支持尼泊爾的賑災工作，包括派醫護人員到當地協助國際紅十字會賑災。 截至</a:t>
            </a:r>
            <a:r>
              <a:rPr lang="en-US" altLang="zh-TW" sz="2100" smtClean="0">
                <a:latin typeface="微軟正黑體" pitchFamily="34" charset="-120"/>
                <a:ea typeface="微軟正黑體" pitchFamily="34" charset="-120"/>
              </a:rPr>
              <a:t>4</a:t>
            </a:r>
            <a:r>
              <a:rPr lang="zh-TW" altLang="en-US" sz="2100" smtClean="0">
                <a:latin typeface="微軟正黑體" pitchFamily="34" charset="-120"/>
                <a:ea typeface="微軟正黑體" pitchFamily="34" charset="-120"/>
              </a:rPr>
              <a:t>月</a:t>
            </a:r>
            <a:r>
              <a:rPr lang="en-US" altLang="zh-TW" sz="2100" smtClean="0">
                <a:latin typeface="微軟正黑體" pitchFamily="34" charset="-120"/>
                <a:ea typeface="微軟正黑體" pitchFamily="34" charset="-120"/>
              </a:rPr>
              <a:t>28</a:t>
            </a:r>
            <a:r>
              <a:rPr lang="zh-TW" altLang="en-US" sz="2100" smtClean="0">
                <a:latin typeface="微軟正黑體" pitchFamily="34" charset="-120"/>
                <a:ea typeface="微軟正黑體" pitchFamily="34" charset="-120"/>
              </a:rPr>
              <a:t>日，本會</a:t>
            </a:r>
            <a:r>
              <a:rPr lang="zh-TW" altLang="en-US" sz="2100" smtClean="0">
                <a:solidFill>
                  <a:srgbClr val="FF0000"/>
                </a:solidFill>
                <a:latin typeface="微軟正黑體" pitchFamily="34" charset="-120"/>
                <a:ea typeface="微軟正黑體" pitchFamily="34" charset="-120"/>
              </a:rPr>
              <a:t>共籌得超過港幣</a:t>
            </a:r>
            <a:r>
              <a:rPr lang="en-US" altLang="zh-TW" sz="2100" smtClean="0">
                <a:solidFill>
                  <a:srgbClr val="FF0000"/>
                </a:solidFill>
                <a:latin typeface="微軟正黑體" pitchFamily="34" charset="-120"/>
                <a:ea typeface="微軟正黑體" pitchFamily="34" charset="-120"/>
              </a:rPr>
              <a:t>367</a:t>
            </a:r>
            <a:r>
              <a:rPr lang="zh-TW" altLang="en-US" sz="2100" smtClean="0">
                <a:solidFill>
                  <a:srgbClr val="FF0000"/>
                </a:solidFill>
                <a:latin typeface="微軟正黑體" pitchFamily="34" charset="-120"/>
                <a:ea typeface="微軟正黑體" pitchFamily="34" charset="-120"/>
              </a:rPr>
              <a:t>萬元</a:t>
            </a:r>
            <a:r>
              <a:rPr lang="zh-TW" altLang="en-US" sz="2100" smtClean="0">
                <a:latin typeface="微軟正黑體" pitchFamily="34" charset="-120"/>
                <a:ea typeface="微軟正黑體" pitchFamily="34" charset="-120"/>
              </a:rPr>
              <a:t>的公眾捐款，當中並無政府撥款。 </a:t>
            </a:r>
            <a:endParaRPr lang="en-US" altLang="zh-TW" sz="2100" smtClean="0">
              <a:latin typeface="微軟正黑體" pitchFamily="34" charset="-120"/>
              <a:ea typeface="微軟正黑體" pitchFamily="34" charset="-120"/>
            </a:endParaRPr>
          </a:p>
          <a:p>
            <a:pPr eaLnBrk="1" hangingPunct="1"/>
            <a:r>
              <a:rPr lang="zh-TW" altLang="en-US" sz="2100" smtClean="0">
                <a:latin typeface="微軟正黑體" pitchFamily="34" charset="-120"/>
                <a:ea typeface="微軟正黑體" pitchFamily="34" charset="-120"/>
              </a:rPr>
              <a:t>一名資深賑災人員正身處重災區之一的樸卡拉</a:t>
            </a:r>
            <a:r>
              <a:rPr lang="en-US" altLang="zh-TW" sz="2100" smtClean="0">
                <a:latin typeface="微軟正黑體" pitchFamily="34" charset="-120"/>
                <a:ea typeface="微軟正黑體" pitchFamily="34" charset="-120"/>
              </a:rPr>
              <a:t>(Pokhara)</a:t>
            </a:r>
            <a:r>
              <a:rPr lang="zh-TW" altLang="en-US" sz="2100" smtClean="0">
                <a:latin typeface="微軟正黑體" pitchFamily="34" charset="-120"/>
                <a:ea typeface="微軟正黑體" pitchFamily="34" charset="-120"/>
              </a:rPr>
              <a:t>，聯同尼泊爾紅十字會在現場評估災情，協助物資派發。</a:t>
            </a:r>
            <a:endParaRPr lang="en-US" altLang="zh-TW" sz="2100" smtClean="0">
              <a:latin typeface="微軟正黑體" pitchFamily="34" charset="-120"/>
              <a:ea typeface="微軟正黑體" pitchFamily="34" charset="-120"/>
            </a:endParaRPr>
          </a:p>
          <a:p>
            <a:pPr eaLnBrk="1" hangingPunct="1"/>
            <a:r>
              <a:rPr lang="zh-TW" altLang="en-US" sz="2100" smtClean="0">
                <a:latin typeface="微軟正黑體" pitchFamily="34" charset="-120"/>
                <a:ea typeface="微軟正黑體" pitchFamily="34" charset="-120"/>
              </a:rPr>
              <a:t>一名賑災人員亦加入國際紅十字會設於吉隆坡的區域總部，協助統籌整個國際紅十字會針對尼泊爾地震的賑災工作。</a:t>
            </a:r>
            <a:endParaRPr lang="en-US" altLang="zh-TW" sz="2100" smtClean="0">
              <a:latin typeface="微軟正黑體" pitchFamily="34" charset="-120"/>
              <a:ea typeface="微軟正黑體" pitchFamily="34" charset="-120"/>
            </a:endParaRPr>
          </a:p>
          <a:p>
            <a:r>
              <a:rPr lang="zh-CN" altLang="zh-TW" sz="2100" smtClean="0">
                <a:latin typeface="微軟正黑體" pitchFamily="34" charset="-120"/>
                <a:ea typeface="微軟正黑體" pitchFamily="34" charset="-120"/>
              </a:rPr>
              <a:t>由即日起至</a:t>
            </a:r>
            <a:r>
              <a:rPr lang="en-US" altLang="zh-TW" sz="2100" smtClean="0">
                <a:latin typeface="微軟正黑體" pitchFamily="34" charset="-120"/>
                <a:ea typeface="微軟正黑體" pitchFamily="34" charset="-120"/>
              </a:rPr>
              <a:t>5</a:t>
            </a:r>
            <a:r>
              <a:rPr lang="zh-CN" altLang="zh-TW" sz="2100" smtClean="0">
                <a:latin typeface="微軟正黑體" pitchFamily="34" charset="-120"/>
                <a:ea typeface="微軟正黑體" pitchFamily="34" charset="-120"/>
              </a:rPr>
              <a:t>月</a:t>
            </a:r>
            <a:r>
              <a:rPr lang="en-US" altLang="zh-TW" sz="2100" smtClean="0">
                <a:latin typeface="微軟正黑體" pitchFamily="34" charset="-120"/>
                <a:ea typeface="微軟正黑體" pitchFamily="34" charset="-120"/>
              </a:rPr>
              <a:t>10</a:t>
            </a:r>
            <a:r>
              <a:rPr lang="zh-CN" altLang="zh-TW" sz="2100" smtClean="0">
                <a:latin typeface="微軟正黑體" pitchFamily="34" charset="-120"/>
                <a:ea typeface="微軟正黑體" pitchFamily="34" charset="-120"/>
              </a:rPr>
              <a:t>日到全港</a:t>
            </a:r>
            <a:r>
              <a:rPr lang="en-US" altLang="zh-TW" sz="2100" smtClean="0">
                <a:latin typeface="微軟正黑體" pitchFamily="34" charset="-120"/>
                <a:ea typeface="微軟正黑體" pitchFamily="34" charset="-120"/>
              </a:rPr>
              <a:t>7-Eleven</a:t>
            </a:r>
            <a:r>
              <a:rPr lang="zh-CN" altLang="zh-TW" sz="2100" smtClean="0">
                <a:latin typeface="微軟正黑體" pitchFamily="34" charset="-120"/>
                <a:ea typeface="微軟正黑體" pitchFamily="34" charset="-120"/>
              </a:rPr>
              <a:t>便利店捐款</a:t>
            </a:r>
            <a:endParaRPr lang="zh-TW" altLang="zh-TW" sz="2100" smtClean="0">
              <a:latin typeface="微軟正黑體" pitchFamily="34" charset="-120"/>
              <a:ea typeface="微軟正黑體" pitchFamily="34" charset="-120"/>
            </a:endParaRPr>
          </a:p>
          <a:p>
            <a:r>
              <a:rPr lang="zh-CN" altLang="zh-TW" sz="2100" smtClean="0">
                <a:latin typeface="微軟正黑體" pitchFamily="34" charset="-120"/>
                <a:ea typeface="微軟正黑體" pitchFamily="34" charset="-120"/>
              </a:rPr>
              <a:t>請將劃線支票或存款收條正本連同捐款表格</a:t>
            </a:r>
            <a:r>
              <a:rPr lang="en-US" altLang="zh-TW" sz="2100" smtClean="0">
                <a:latin typeface="微軟正黑體" pitchFamily="34" charset="-120"/>
                <a:ea typeface="微軟正黑體" pitchFamily="34" charset="-120"/>
              </a:rPr>
              <a:t>(</a:t>
            </a:r>
            <a:r>
              <a:rPr lang="zh-CN" altLang="zh-TW" sz="2100" smtClean="0">
                <a:latin typeface="微軟正黑體" pitchFamily="34" charset="-120"/>
                <a:ea typeface="微軟正黑體" pitchFamily="34" charset="-120"/>
              </a:rPr>
              <a:t>個人</a:t>
            </a:r>
            <a:r>
              <a:rPr lang="en-US" altLang="zh-TW" sz="2100" smtClean="0">
                <a:latin typeface="微軟正黑體" pitchFamily="34" charset="-120"/>
                <a:ea typeface="微軟正黑體" pitchFamily="34" charset="-120"/>
              </a:rPr>
              <a:t>/</a:t>
            </a:r>
            <a:r>
              <a:rPr lang="zh-CN" altLang="zh-TW" sz="2100" smtClean="0">
                <a:latin typeface="微軟正黑體" pitchFamily="34" charset="-120"/>
                <a:ea typeface="微軟正黑體" pitchFamily="34" charset="-120"/>
              </a:rPr>
              <a:t>機構</a:t>
            </a:r>
            <a:r>
              <a:rPr lang="en-US" altLang="zh-TW" sz="2100" smtClean="0">
                <a:latin typeface="微軟正黑體" pitchFamily="34" charset="-120"/>
                <a:ea typeface="微軟正黑體" pitchFamily="34" charset="-120"/>
              </a:rPr>
              <a:t>)</a:t>
            </a:r>
            <a:r>
              <a:rPr lang="zh-CN" altLang="zh-TW" sz="2100" smtClean="0">
                <a:latin typeface="微軟正黑體" pitchFamily="34" charset="-120"/>
                <a:ea typeface="微軟正黑體" pitchFamily="34" charset="-120"/>
              </a:rPr>
              <a:t>寄回本會</a:t>
            </a:r>
            <a:r>
              <a:rPr lang="en-US" altLang="zh-TW" sz="2100" smtClean="0">
                <a:latin typeface="微軟正黑體" pitchFamily="34" charset="-120"/>
                <a:ea typeface="微軟正黑體" pitchFamily="34" charset="-120"/>
              </a:rPr>
              <a:t>   (</a:t>
            </a:r>
            <a:r>
              <a:rPr lang="zh-CN" altLang="zh-TW" sz="2100" smtClean="0">
                <a:latin typeface="微軟正黑體" pitchFamily="34" charset="-120"/>
                <a:ea typeface="微軟正黑體" pitchFamily="34" charset="-120"/>
              </a:rPr>
              <a:t>地址︰香港夏慤道</a:t>
            </a:r>
            <a:r>
              <a:rPr lang="en-US" altLang="zh-TW" sz="2100" smtClean="0">
                <a:latin typeface="微軟正黑體" pitchFamily="34" charset="-120"/>
                <a:ea typeface="微軟正黑體" pitchFamily="34" charset="-120"/>
              </a:rPr>
              <a:t>33</a:t>
            </a:r>
            <a:r>
              <a:rPr lang="zh-CN" altLang="zh-TW" sz="2100" smtClean="0">
                <a:latin typeface="微軟正黑體" pitchFamily="34" charset="-120"/>
                <a:ea typeface="微軟正黑體" pitchFamily="34" charset="-120"/>
              </a:rPr>
              <a:t>號 香港紅十字會總部</a:t>
            </a:r>
            <a:r>
              <a:rPr lang="en-US" altLang="zh-TW" sz="2100" smtClean="0">
                <a:latin typeface="微軟正黑體" pitchFamily="34" charset="-120"/>
                <a:ea typeface="微軟正黑體" pitchFamily="34" charset="-120"/>
              </a:rPr>
              <a:t>)</a:t>
            </a:r>
            <a:r>
              <a:rPr lang="zh-CN" altLang="zh-TW" sz="2100" smtClean="0">
                <a:latin typeface="微軟正黑體" pitchFamily="34" charset="-120"/>
                <a:ea typeface="微軟正黑體" pitchFamily="34" charset="-120"/>
              </a:rPr>
              <a:t>，以便發出捐款收據。</a:t>
            </a:r>
            <a:endParaRPr lang="en-US" altLang="zh-TW" sz="2100" smtClean="0">
              <a:latin typeface="微軟正黑體" pitchFamily="34" charset="-120"/>
              <a:ea typeface="微軟正黑體" pitchFamily="34" charset="-120"/>
            </a:endParaRPr>
          </a:p>
        </p:txBody>
      </p:sp>
      <p:pic>
        <p:nvPicPr>
          <p:cNvPr id="32772" name="Picture 2" descr="C:\Users\din.howard\Documents\服務相關\賑災\四川安雅\hkrc.png"/>
          <p:cNvPicPr>
            <a:picLocks noChangeAspect="1" noChangeArrowheads="1"/>
          </p:cNvPicPr>
          <p:nvPr/>
        </p:nvPicPr>
        <p:blipFill>
          <a:blip r:embed="rId3" cstate="print"/>
          <a:srcRect/>
          <a:stretch>
            <a:fillRect/>
          </a:stretch>
        </p:blipFill>
        <p:spPr bwMode="auto">
          <a:xfrm>
            <a:off x="539750" y="333375"/>
            <a:ext cx="2984500" cy="609600"/>
          </a:xfrm>
          <a:prstGeom prst="rect">
            <a:avLst/>
          </a:prstGeom>
          <a:noFill/>
          <a:ln w="9525">
            <a:noFill/>
            <a:miter lim="800000"/>
            <a:headEnd/>
            <a:tailEnd/>
          </a:ln>
        </p:spPr>
      </p:pic>
      <p:pic>
        <p:nvPicPr>
          <p:cNvPr id="32773" name="圖片 4" descr="香港紅十字會Logo.jpg"/>
          <p:cNvPicPr>
            <a:picLocks noChangeAspect="1"/>
          </p:cNvPicPr>
          <p:nvPr/>
        </p:nvPicPr>
        <p:blipFill>
          <a:blip r:embed="rId4" cstate="print"/>
          <a:srcRect/>
          <a:stretch>
            <a:fillRect/>
          </a:stretch>
        </p:blipFill>
        <p:spPr bwMode="auto">
          <a:xfrm>
            <a:off x="6516688" y="549275"/>
            <a:ext cx="1092200" cy="1090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標題 1"/>
          <p:cNvSpPr>
            <a:spLocks noGrp="1"/>
          </p:cNvSpPr>
          <p:nvPr>
            <p:ph type="title"/>
          </p:nvPr>
        </p:nvSpPr>
        <p:spPr>
          <a:xfrm>
            <a:off x="395288" y="333375"/>
            <a:ext cx="8229600" cy="1143000"/>
          </a:xfrm>
        </p:spPr>
        <p:txBody>
          <a:bodyPr/>
          <a:lstStyle/>
          <a:p>
            <a:pPr eaLnBrk="1" hangingPunct="1"/>
            <a:r>
              <a:rPr lang="zh-TW" altLang="en-US" b="1" smtClean="0">
                <a:latin typeface="微軟正黑體" pitchFamily="34" charset="-120"/>
                <a:ea typeface="微軟正黑體" pitchFamily="34" charset="-120"/>
              </a:rPr>
              <a:t>捐款</a:t>
            </a:r>
          </a:p>
        </p:txBody>
      </p:sp>
      <p:sp>
        <p:nvSpPr>
          <p:cNvPr id="33795" name="內容版面配置區 2"/>
          <p:cNvSpPr>
            <a:spLocks noGrp="1"/>
          </p:cNvSpPr>
          <p:nvPr>
            <p:ph idx="1"/>
          </p:nvPr>
        </p:nvSpPr>
        <p:spPr>
          <a:xfrm>
            <a:off x="468313" y="1268413"/>
            <a:ext cx="8229600" cy="5445125"/>
          </a:xfrm>
        </p:spPr>
        <p:txBody>
          <a:bodyPr/>
          <a:lstStyle/>
          <a:p>
            <a:pPr eaLnBrk="1" hangingPunct="1">
              <a:buFont typeface="Arial" charset="0"/>
              <a:buNone/>
            </a:pPr>
            <a:r>
              <a:rPr lang="zh-TW" altLang="en-US" sz="2500" smtClean="0">
                <a:latin typeface="微軟正黑體" pitchFamily="34" charset="-120"/>
                <a:ea typeface="微軟正黑體" pitchFamily="34" charset="-120"/>
              </a:rPr>
              <a:t>本會現接受公眾就</a:t>
            </a:r>
            <a:r>
              <a:rPr lang="zh-TW" altLang="en-US" sz="2500" smtClean="0">
                <a:solidFill>
                  <a:srgbClr val="FF0000"/>
                </a:solidFill>
                <a:latin typeface="微軟正黑體" pitchFamily="34" charset="-120"/>
                <a:ea typeface="微軟正黑體" pitchFamily="34" charset="-120"/>
              </a:rPr>
              <a:t>「尼泊爾地震</a:t>
            </a:r>
            <a:r>
              <a:rPr lang="en-US" altLang="zh-TW" sz="2500" smtClean="0">
                <a:solidFill>
                  <a:srgbClr val="FF0000"/>
                </a:solidFill>
                <a:latin typeface="微軟正黑體" pitchFamily="34" charset="-120"/>
                <a:ea typeface="微軟正黑體" pitchFamily="34" charset="-120"/>
              </a:rPr>
              <a:t>2015</a:t>
            </a:r>
            <a:r>
              <a:rPr lang="zh-TW" altLang="en-US" sz="2500" smtClean="0">
                <a:solidFill>
                  <a:srgbClr val="FF0000"/>
                </a:solidFill>
                <a:latin typeface="微軟正黑體" pitchFamily="34" charset="-120"/>
                <a:ea typeface="微軟正黑體" pitchFamily="34" charset="-120"/>
              </a:rPr>
              <a:t>」</a:t>
            </a:r>
            <a:r>
              <a:rPr lang="zh-TW" altLang="en-US" sz="2500" smtClean="0">
                <a:latin typeface="微軟正黑體" pitchFamily="34" charset="-120"/>
                <a:ea typeface="微軟正黑體" pitchFamily="34" charset="-120"/>
              </a:rPr>
              <a:t>作指定捐款，</a:t>
            </a:r>
            <a:endParaRPr lang="en-US" altLang="zh-TW" sz="2500" smtClean="0">
              <a:latin typeface="微軟正黑體" pitchFamily="34" charset="-120"/>
              <a:ea typeface="微軟正黑體" pitchFamily="34" charset="-120"/>
            </a:endParaRPr>
          </a:p>
          <a:p>
            <a:pPr eaLnBrk="1" hangingPunct="1">
              <a:buFont typeface="Arial" charset="0"/>
              <a:buNone/>
            </a:pPr>
            <a:r>
              <a:rPr lang="zh-TW" altLang="en-US" sz="2500" smtClean="0">
                <a:latin typeface="微軟正黑體" pitchFamily="34" charset="-120"/>
                <a:ea typeface="微軟正黑體" pitchFamily="34" charset="-120"/>
              </a:rPr>
              <a:t>所收捐款均用作支援災區的賑災、重建及恢復工作。</a:t>
            </a:r>
            <a:endParaRPr lang="en-US" altLang="zh-TW" sz="2500" smtClean="0">
              <a:latin typeface="微軟正黑體" pitchFamily="34" charset="-120"/>
              <a:ea typeface="微軟正黑體" pitchFamily="34" charset="-120"/>
            </a:endParaRPr>
          </a:p>
          <a:p>
            <a:pPr eaLnBrk="1" hangingPunct="1">
              <a:buFont typeface="Arial" charset="0"/>
              <a:buNone/>
            </a:pPr>
            <a:endParaRPr lang="en-US" altLang="zh-TW" smtClean="0">
              <a:latin typeface="微軟正黑體" pitchFamily="34" charset="-120"/>
              <a:ea typeface="微軟正黑體" pitchFamily="34" charset="-120"/>
            </a:endParaRPr>
          </a:p>
        </p:txBody>
      </p:sp>
      <p:pic>
        <p:nvPicPr>
          <p:cNvPr id="33796" name="Picture 2" descr="C:\Users\din.howard\Documents\服務相關\賑災\四川安雅\hkrc.png"/>
          <p:cNvPicPr>
            <a:picLocks noChangeAspect="1" noChangeArrowheads="1"/>
          </p:cNvPicPr>
          <p:nvPr/>
        </p:nvPicPr>
        <p:blipFill>
          <a:blip r:embed="rId3" cstate="print"/>
          <a:srcRect/>
          <a:stretch>
            <a:fillRect/>
          </a:stretch>
        </p:blipFill>
        <p:spPr bwMode="auto">
          <a:xfrm>
            <a:off x="539750" y="333375"/>
            <a:ext cx="2984500" cy="609600"/>
          </a:xfrm>
          <a:prstGeom prst="rect">
            <a:avLst/>
          </a:prstGeom>
          <a:noFill/>
          <a:ln w="9525">
            <a:noFill/>
            <a:miter lim="800000"/>
            <a:headEnd/>
            <a:tailEnd/>
          </a:ln>
        </p:spPr>
      </p:pic>
      <p:graphicFrame>
        <p:nvGraphicFramePr>
          <p:cNvPr id="5" name="表格 4"/>
          <p:cNvGraphicFramePr>
            <a:graphicFrameLocks noGrp="1"/>
          </p:cNvGraphicFramePr>
          <p:nvPr/>
        </p:nvGraphicFramePr>
        <p:xfrm>
          <a:off x="684213" y="2276475"/>
          <a:ext cx="8064500" cy="4479925"/>
        </p:xfrm>
        <a:graphic>
          <a:graphicData uri="http://schemas.openxmlformats.org/drawingml/2006/table">
            <a:tbl>
              <a:tblPr firstRow="1" bandRow="1">
                <a:tableStyleId>{5C22544A-7EE6-4342-B048-85BDC9FD1C3A}</a:tableStyleId>
              </a:tblPr>
              <a:tblGrid>
                <a:gridCol w="1854270"/>
                <a:gridCol w="6209981"/>
              </a:tblGrid>
              <a:tr h="356049">
                <a:tc>
                  <a:txBody>
                    <a:bodyPr/>
                    <a:lstStyle/>
                    <a:p>
                      <a:r>
                        <a:rPr lang="zh-TW" altLang="en-US" dirty="0" smtClean="0">
                          <a:latin typeface="微軟正黑體" pitchFamily="34" charset="-120"/>
                          <a:ea typeface="微軟正黑體" pitchFamily="34" charset="-120"/>
                        </a:rPr>
                        <a:t>捐款方法</a:t>
                      </a:r>
                      <a:endParaRPr lang="zh-TW" altLang="en-US" dirty="0">
                        <a:latin typeface="微軟正黑體" pitchFamily="34" charset="-120"/>
                        <a:ea typeface="微軟正黑體" pitchFamily="34" charset="-120"/>
                      </a:endParaRPr>
                    </a:p>
                  </a:txBody>
                  <a:tcPr/>
                </a:tc>
                <a:tc>
                  <a:txBody>
                    <a:bodyPr/>
                    <a:lstStyle/>
                    <a:p>
                      <a:endParaRPr lang="zh-TW" altLang="en-US" dirty="0">
                        <a:latin typeface="微軟正黑體" pitchFamily="34" charset="-120"/>
                        <a:ea typeface="微軟正黑體" pitchFamily="34" charset="-120"/>
                      </a:endParaRPr>
                    </a:p>
                  </a:txBody>
                  <a:tcPr/>
                </a:tc>
              </a:tr>
              <a:tr h="3547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b="1" dirty="0" smtClean="0">
                          <a:latin typeface="微軟正黑體" pitchFamily="34" charset="-120"/>
                          <a:ea typeface="微軟正黑體" pitchFamily="34" charset="-120"/>
                        </a:rPr>
                        <a:t>街頭籌款 </a:t>
                      </a:r>
                      <a:endParaRPr lang="en-US" altLang="zh-TW" dirty="0" smtClean="0">
                        <a:latin typeface="微軟正黑體" pitchFamily="34" charset="-120"/>
                        <a:ea typeface="微軟正黑體" pitchFamily="34" charset="-120"/>
                      </a:endParaRPr>
                    </a:p>
                  </a:txBody>
                  <a:tcPr/>
                </a:tc>
                <a:tc>
                  <a:txBody>
                    <a:bodyPr/>
                    <a:lstStyle/>
                    <a:p>
                      <a:r>
                        <a:rPr lang="en-US" altLang="zh-TW" dirty="0" smtClean="0">
                          <a:latin typeface="微軟正黑體" pitchFamily="34" charset="-120"/>
                          <a:ea typeface="微軟正黑體" pitchFamily="34" charset="-120"/>
                        </a:rPr>
                        <a:t>5</a:t>
                      </a:r>
                      <a:r>
                        <a:rPr lang="zh-TW" altLang="en-US" dirty="0" smtClean="0">
                          <a:latin typeface="微軟正黑體" pitchFamily="34" charset="-120"/>
                          <a:ea typeface="微軟正黑體" pitchFamily="34" charset="-120"/>
                        </a:rPr>
                        <a:t>月</a:t>
                      </a:r>
                      <a:r>
                        <a:rPr lang="en-US" altLang="zh-TW" dirty="0" smtClean="0">
                          <a:latin typeface="微軟正黑體" pitchFamily="34" charset="-120"/>
                          <a:ea typeface="微軟正黑體" pitchFamily="34" charset="-120"/>
                        </a:rPr>
                        <a:t>2</a:t>
                      </a:r>
                      <a:r>
                        <a:rPr lang="zh-TW" altLang="en-US" dirty="0" smtClean="0">
                          <a:latin typeface="微軟正黑體" pitchFamily="34" charset="-120"/>
                          <a:ea typeface="微軟正黑體" pitchFamily="34" charset="-120"/>
                        </a:rPr>
                        <a:t> 日及</a:t>
                      </a:r>
                      <a:r>
                        <a:rPr lang="en-US" altLang="zh-TW" dirty="0" smtClean="0">
                          <a:latin typeface="微軟正黑體" pitchFamily="34" charset="-120"/>
                          <a:ea typeface="微軟正黑體" pitchFamily="34" charset="-120"/>
                        </a:rPr>
                        <a:t>5</a:t>
                      </a:r>
                      <a:r>
                        <a:rPr lang="zh-TW" altLang="en-US" dirty="0" smtClean="0">
                          <a:latin typeface="微軟正黑體" pitchFamily="34" charset="-120"/>
                          <a:ea typeface="微軟正黑體" pitchFamily="34" charset="-120"/>
                        </a:rPr>
                        <a:t>月</a:t>
                      </a:r>
                      <a:r>
                        <a:rPr lang="en-US" altLang="zh-TW" dirty="0" smtClean="0">
                          <a:latin typeface="微軟正黑體" pitchFamily="34" charset="-120"/>
                          <a:ea typeface="微軟正黑體" pitchFamily="34" charset="-120"/>
                        </a:rPr>
                        <a:t>9</a:t>
                      </a:r>
                      <a:r>
                        <a:rPr lang="zh-TW" altLang="en-US" dirty="0" smtClean="0">
                          <a:latin typeface="微軟正黑體" pitchFamily="34" charset="-120"/>
                          <a:ea typeface="微軟正黑體" pitchFamily="34" charset="-120"/>
                        </a:rPr>
                        <a:t>日</a:t>
                      </a:r>
                      <a:endParaRPr lang="zh-TW" altLang="en-US" dirty="0">
                        <a:latin typeface="微軟正黑體" pitchFamily="34" charset="-120"/>
                        <a:ea typeface="微軟正黑體" pitchFamily="34" charset="-120"/>
                      </a:endParaRPr>
                    </a:p>
                  </a:txBody>
                  <a:tcPr/>
                </a:tc>
              </a:tr>
              <a:tr h="3604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800" b="1" kern="1200" baseline="0" dirty="0" smtClean="0">
                          <a:solidFill>
                            <a:schemeClr val="dk1"/>
                          </a:solidFill>
                          <a:latin typeface="+mn-lt"/>
                          <a:ea typeface="+mn-ea"/>
                          <a:cs typeface="+mn-cs"/>
                        </a:rPr>
                        <a:t>7-11</a:t>
                      </a:r>
                      <a:r>
                        <a:rPr lang="zh-TW" altLang="en-US" sz="1800" b="1" kern="1200" baseline="0" dirty="0" smtClean="0">
                          <a:solidFill>
                            <a:schemeClr val="dk1"/>
                          </a:solidFill>
                          <a:latin typeface="+mn-lt"/>
                          <a:ea typeface="+mn-ea"/>
                          <a:cs typeface="+mn-cs"/>
                        </a:rPr>
                        <a:t>便利店捐款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kern="1200" baseline="0" dirty="0" smtClean="0">
                          <a:solidFill>
                            <a:schemeClr val="dk1"/>
                          </a:solidFill>
                          <a:latin typeface="+mn-lt"/>
                          <a:ea typeface="+mn-ea"/>
                          <a:cs typeface="+mn-cs"/>
                        </a:rPr>
                        <a:t>即日起至</a:t>
                      </a:r>
                      <a:r>
                        <a:rPr lang="en-US" altLang="zh-TW" sz="1800" kern="1200" baseline="0" dirty="0" smtClean="0">
                          <a:solidFill>
                            <a:schemeClr val="dk1"/>
                          </a:solidFill>
                          <a:latin typeface="+mn-lt"/>
                          <a:ea typeface="+mn-ea"/>
                          <a:cs typeface="+mn-cs"/>
                        </a:rPr>
                        <a:t>5</a:t>
                      </a:r>
                      <a:r>
                        <a:rPr lang="zh-TW" altLang="en-US" sz="1800" kern="1200" baseline="0" dirty="0" smtClean="0">
                          <a:solidFill>
                            <a:schemeClr val="dk1"/>
                          </a:solidFill>
                          <a:latin typeface="+mn-lt"/>
                          <a:ea typeface="+mn-ea"/>
                          <a:cs typeface="+mn-cs"/>
                        </a:rPr>
                        <a:t>月</a:t>
                      </a:r>
                      <a:r>
                        <a:rPr lang="en-US" altLang="zh-TW" sz="1800" kern="1200" baseline="0" dirty="0" smtClean="0">
                          <a:solidFill>
                            <a:schemeClr val="dk1"/>
                          </a:solidFill>
                          <a:latin typeface="+mn-lt"/>
                          <a:ea typeface="+mn-ea"/>
                          <a:cs typeface="+mn-cs"/>
                        </a:rPr>
                        <a:t>10</a:t>
                      </a:r>
                      <a:r>
                        <a:rPr lang="zh-TW" altLang="en-US" sz="1800" kern="1200" baseline="0" dirty="0" smtClean="0">
                          <a:solidFill>
                            <a:schemeClr val="dk1"/>
                          </a:solidFill>
                          <a:latin typeface="+mn-lt"/>
                          <a:ea typeface="+mn-ea"/>
                          <a:cs typeface="+mn-cs"/>
                        </a:rPr>
                        <a:t>日以現金或八達通捐款 </a:t>
                      </a:r>
                    </a:p>
                  </a:txBody>
                  <a:tcPr/>
                </a:tc>
              </a:tr>
              <a:tr h="356049">
                <a:tc>
                  <a:txBody>
                    <a:bodyPr/>
                    <a:lstStyle/>
                    <a:p>
                      <a:r>
                        <a:rPr lang="zh-TW" altLang="en-US" b="1" dirty="0" smtClean="0">
                          <a:latin typeface="微軟正黑體" pitchFamily="34" charset="-120"/>
                          <a:ea typeface="微軟正黑體" pitchFamily="34" charset="-120"/>
                        </a:rPr>
                        <a:t>網上捐款</a:t>
                      </a:r>
                      <a:endParaRPr lang="zh-TW" altLang="en-US" dirty="0">
                        <a:latin typeface="微軟正黑體" pitchFamily="34" charset="-120"/>
                        <a:ea typeface="微軟正黑體" pitchFamily="34" charset="-120"/>
                      </a:endParaRPr>
                    </a:p>
                  </a:txBody>
                  <a:tcPr/>
                </a:tc>
                <a:tc>
                  <a:txBody>
                    <a:bodyPr/>
                    <a:lstStyle/>
                    <a:p>
                      <a:r>
                        <a:rPr lang="en-US" altLang="zh-TW" sz="1800" kern="1200" baseline="0" dirty="0" smtClean="0">
                          <a:solidFill>
                            <a:schemeClr val="dk1"/>
                          </a:solidFill>
                          <a:latin typeface="+mn-lt"/>
                          <a:ea typeface="+mn-ea"/>
                          <a:cs typeface="+mn-cs"/>
                        </a:rPr>
                        <a:t>HTTPS://donation.redcross.org.hk</a:t>
                      </a:r>
                      <a:r>
                        <a:rPr lang="zh-TW" altLang="en-US" sz="1800" kern="1200" baseline="0" dirty="0" smtClean="0">
                          <a:solidFill>
                            <a:schemeClr val="dk1"/>
                          </a:solidFill>
                          <a:latin typeface="+mn-lt"/>
                          <a:ea typeface="+mn-ea"/>
                          <a:cs typeface="+mn-cs"/>
                        </a:rPr>
                        <a:t>，選擇「尼泊爾地震</a:t>
                      </a:r>
                      <a:r>
                        <a:rPr lang="en-US" altLang="zh-TW" sz="1800" kern="1200" baseline="0" dirty="0" smtClean="0">
                          <a:solidFill>
                            <a:schemeClr val="dk1"/>
                          </a:solidFill>
                          <a:latin typeface="+mn-lt"/>
                          <a:ea typeface="+mn-ea"/>
                          <a:cs typeface="+mn-cs"/>
                        </a:rPr>
                        <a:t>2015 Nepal Earthquake 2015</a:t>
                      </a:r>
                      <a:r>
                        <a:rPr lang="zh-TW" altLang="en-US" sz="1800" kern="1200" baseline="0" dirty="0" smtClean="0">
                          <a:solidFill>
                            <a:schemeClr val="dk1"/>
                          </a:solidFill>
                          <a:latin typeface="+mn-lt"/>
                          <a:ea typeface="+mn-ea"/>
                          <a:cs typeface="+mn-cs"/>
                        </a:rPr>
                        <a:t>」 </a:t>
                      </a:r>
                    </a:p>
                  </a:txBody>
                  <a:tcPr/>
                </a:tc>
              </a:tr>
              <a:tr h="6145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b="1" dirty="0" smtClean="0">
                          <a:latin typeface="微軟正黑體" pitchFamily="34" charset="-120"/>
                          <a:ea typeface="微軟正黑體" pitchFamily="34" charset="-120"/>
                        </a:rPr>
                        <a:t>支票捐款</a:t>
                      </a:r>
                      <a:endParaRPr lang="en-US" altLang="zh-TW" dirty="0" smtClean="0">
                        <a:latin typeface="微軟正黑體" pitchFamily="34" charset="-120"/>
                        <a:ea typeface="微軟正黑體" pitchFamily="34" charset="-120"/>
                      </a:endParaRPr>
                    </a:p>
                    <a:p>
                      <a:endParaRPr lang="zh-TW" altLang="en-US" dirty="0">
                        <a:latin typeface="微軟正黑體" pitchFamily="34" charset="-120"/>
                        <a:ea typeface="微軟正黑體" pitchFamily="34" charset="-120"/>
                      </a:endParaRPr>
                    </a:p>
                  </a:txBody>
                  <a:tcPr/>
                </a:tc>
                <a:tc>
                  <a:txBody>
                    <a:bodyPr/>
                    <a:lstStyle/>
                    <a:p>
                      <a:r>
                        <a:rPr lang="zh-TW" altLang="en-US" dirty="0" smtClean="0">
                          <a:latin typeface="微軟正黑體" pitchFamily="34" charset="-120"/>
                          <a:ea typeface="微軟正黑體" pitchFamily="34" charset="-120"/>
                        </a:rPr>
                        <a:t>以抬頭</a:t>
                      </a:r>
                      <a:r>
                        <a:rPr lang="zh-TW" altLang="en-US" b="1" dirty="0" smtClean="0">
                          <a:latin typeface="微軟正黑體" pitchFamily="34" charset="-120"/>
                          <a:ea typeface="微軟正黑體" pitchFamily="34" charset="-120"/>
                        </a:rPr>
                        <a:t>「香港紅十字會南亞賑災金」</a:t>
                      </a:r>
                      <a:r>
                        <a:rPr lang="en-US" altLang="zh-TW" dirty="0" smtClean="0">
                          <a:latin typeface="微軟正黑體" pitchFamily="34" charset="-120"/>
                          <a:ea typeface="微軟正黑體" pitchFamily="34" charset="-120"/>
                        </a:rPr>
                        <a:t> </a:t>
                      </a:r>
                      <a:r>
                        <a:rPr lang="zh-TW" altLang="en-US" dirty="0" smtClean="0">
                          <a:latin typeface="微軟正黑體" pitchFamily="34" charset="-120"/>
                          <a:ea typeface="微軟正黑體" pitchFamily="34" charset="-120"/>
                        </a:rPr>
                        <a:t>之劃線支票</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請於支票背後註明</a:t>
                      </a:r>
                      <a:r>
                        <a:rPr lang="zh-TW" altLang="en-US" b="1" dirty="0" smtClean="0">
                          <a:latin typeface="微軟正黑體" pitchFamily="34" charset="-120"/>
                          <a:ea typeface="微軟正黑體" pitchFamily="34" charset="-120"/>
                        </a:rPr>
                        <a:t>「尼泊爾地震</a:t>
                      </a:r>
                      <a:r>
                        <a:rPr lang="en-US" altLang="zh-TW" b="1" dirty="0" smtClean="0">
                          <a:latin typeface="微軟正黑體" pitchFamily="34" charset="-120"/>
                          <a:ea typeface="微軟正黑體" pitchFamily="34" charset="-120"/>
                        </a:rPr>
                        <a:t>2015</a:t>
                      </a:r>
                      <a:r>
                        <a:rPr lang="zh-TW" altLang="en-US" b="1" dirty="0" smtClean="0">
                          <a:latin typeface="微軟正黑體" pitchFamily="34" charset="-120"/>
                          <a:ea typeface="微軟正黑體" pitchFamily="34" charset="-120"/>
                        </a:rPr>
                        <a:t>」</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，寄回本會。</a:t>
                      </a:r>
                      <a:endParaRPr lang="zh-TW" altLang="en-US" dirty="0">
                        <a:latin typeface="微軟正黑體" pitchFamily="34" charset="-120"/>
                        <a:ea typeface="微軟正黑體" pitchFamily="34" charset="-120"/>
                      </a:endParaRPr>
                    </a:p>
                  </a:txBody>
                  <a:tcPr/>
                </a:tc>
              </a:tr>
              <a:tr h="952485">
                <a:tc>
                  <a:txBody>
                    <a:bodyPr/>
                    <a:lstStyle/>
                    <a:p>
                      <a:r>
                        <a:rPr lang="zh-TW" altLang="en-US" b="1" dirty="0" smtClean="0">
                          <a:latin typeface="微軟正黑體" pitchFamily="34" charset="-120"/>
                          <a:ea typeface="微軟正黑體" pitchFamily="34" charset="-120"/>
                        </a:rPr>
                        <a:t>銀行入數</a:t>
                      </a:r>
                      <a:r>
                        <a:rPr lang="zh-TW" altLang="en-US" dirty="0" smtClean="0">
                          <a:latin typeface="微軟正黑體" pitchFamily="34" charset="-120"/>
                          <a:ea typeface="微軟正黑體" pitchFamily="34" charset="-120"/>
                        </a:rPr>
                        <a:t>：</a:t>
                      </a:r>
                      <a:endParaRPr lang="zh-TW" altLang="en-US" dirty="0">
                        <a:latin typeface="微軟正黑體" pitchFamily="34" charset="-120"/>
                        <a:ea typeface="微軟正黑體" pitchFamily="34" charset="-120"/>
                      </a:endParaRPr>
                    </a:p>
                  </a:txBody>
                  <a:tcPr/>
                </a:tc>
                <a:tc>
                  <a:txBody>
                    <a:bodyPr/>
                    <a:lstStyle/>
                    <a:p>
                      <a:r>
                        <a:rPr lang="zh-TW" altLang="en-US" dirty="0" smtClean="0">
                          <a:latin typeface="微軟正黑體" pitchFamily="34" charset="-120"/>
                          <a:ea typeface="微軟正黑體" pitchFamily="34" charset="-120"/>
                        </a:rPr>
                        <a:t>將善款存入</a:t>
                      </a:r>
                      <a:r>
                        <a:rPr lang="zh-TW" altLang="en-US" b="1" dirty="0" smtClean="0">
                          <a:latin typeface="微軟正黑體" pitchFamily="34" charset="-120"/>
                          <a:ea typeface="微軟正黑體" pitchFamily="34" charset="-120"/>
                        </a:rPr>
                        <a:t>「香港紅十字會南亞賑災金」</a:t>
                      </a:r>
                      <a:endParaRPr lang="zh-TW" altLang="en-US" dirty="0" smtClean="0">
                        <a:latin typeface="微軟正黑體" pitchFamily="34" charset="-120"/>
                        <a:ea typeface="微軟正黑體" pitchFamily="34" charset="-120"/>
                      </a:endParaRPr>
                    </a:p>
                    <a:p>
                      <a:pPr lvl="1"/>
                      <a:r>
                        <a:rPr lang="zh-TW" altLang="en-US" b="1" dirty="0" smtClean="0">
                          <a:latin typeface="微軟正黑體" pitchFamily="34" charset="-120"/>
                          <a:ea typeface="微軟正黑體" pitchFamily="34" charset="-120"/>
                        </a:rPr>
                        <a:t>匯豐銀行</a:t>
                      </a:r>
                      <a:r>
                        <a:rPr lang="zh-TW" altLang="en-US" dirty="0" smtClean="0">
                          <a:latin typeface="微軟正黑體" pitchFamily="34" charset="-120"/>
                          <a:ea typeface="微軟正黑體" pitchFamily="34" charset="-120"/>
                        </a:rPr>
                        <a:t> </a:t>
                      </a:r>
                      <a:r>
                        <a:rPr lang="en-US" altLang="zh-TW" b="1" dirty="0" smtClean="0">
                          <a:latin typeface="微軟正黑體" pitchFamily="34" charset="-120"/>
                          <a:ea typeface="微軟正黑體" pitchFamily="34" charset="-120"/>
                        </a:rPr>
                        <a:t>500-334149-010</a:t>
                      </a:r>
                      <a:endParaRPr lang="zh-TW" altLang="en-US" dirty="0" smtClean="0">
                        <a:latin typeface="微軟正黑體" pitchFamily="34" charset="-120"/>
                        <a:ea typeface="微軟正黑體" pitchFamily="34" charset="-120"/>
                      </a:endParaRPr>
                    </a:p>
                    <a:p>
                      <a:pPr lvl="1"/>
                      <a:r>
                        <a:rPr lang="zh-TW" altLang="en-US" b="1" dirty="0" smtClean="0">
                          <a:latin typeface="微軟正黑體" pitchFamily="34" charset="-120"/>
                          <a:ea typeface="微軟正黑體" pitchFamily="34" charset="-120"/>
                        </a:rPr>
                        <a:t>恒生銀行</a:t>
                      </a:r>
                      <a:r>
                        <a:rPr lang="zh-TW" altLang="en-US" dirty="0" smtClean="0">
                          <a:latin typeface="微軟正黑體" pitchFamily="34" charset="-120"/>
                          <a:ea typeface="微軟正黑體" pitchFamily="34" charset="-120"/>
                        </a:rPr>
                        <a:t> </a:t>
                      </a:r>
                      <a:r>
                        <a:rPr lang="en-US" altLang="zh-TW" b="1" dirty="0" smtClean="0">
                          <a:latin typeface="微軟正黑體" pitchFamily="34" charset="-120"/>
                          <a:ea typeface="微軟正黑體" pitchFamily="34" charset="-120"/>
                        </a:rPr>
                        <a:t>267-175123-009</a:t>
                      </a:r>
                      <a:endParaRPr lang="zh-TW" altLang="en-US" dirty="0" smtClean="0">
                        <a:latin typeface="微軟正黑體" pitchFamily="34" charset="-120"/>
                        <a:ea typeface="微軟正黑體" pitchFamily="34" charset="-120"/>
                      </a:endParaRPr>
                    </a:p>
                    <a:p>
                      <a:pPr lvl="1"/>
                      <a:r>
                        <a:rPr lang="zh-TW" altLang="en-US" b="1" dirty="0" smtClean="0">
                          <a:latin typeface="微軟正黑體" pitchFamily="34" charset="-120"/>
                          <a:ea typeface="微軟正黑體" pitchFamily="34" charset="-120"/>
                        </a:rPr>
                        <a:t>中銀香港</a:t>
                      </a:r>
                      <a:r>
                        <a:rPr lang="zh-TW" altLang="en-US" dirty="0" smtClean="0">
                          <a:latin typeface="微軟正黑體" pitchFamily="34" charset="-120"/>
                          <a:ea typeface="微軟正黑體" pitchFamily="34" charset="-120"/>
                        </a:rPr>
                        <a:t>  </a:t>
                      </a:r>
                      <a:r>
                        <a:rPr lang="en-US" altLang="zh-TW" b="1" dirty="0" smtClean="0">
                          <a:latin typeface="微軟正黑體" pitchFamily="34" charset="-120"/>
                          <a:ea typeface="微軟正黑體" pitchFamily="34" charset="-120"/>
                        </a:rPr>
                        <a:t>012-806-00034033</a:t>
                      </a:r>
                      <a:endParaRPr lang="zh-TW" altLang="en-US" dirty="0" smtClean="0">
                        <a:latin typeface="微軟正黑體" pitchFamily="34" charset="-120"/>
                        <a:ea typeface="微軟正黑體" pitchFamily="34" charset="-120"/>
                      </a:endParaRPr>
                    </a:p>
                  </a:txBody>
                  <a:tcPr/>
                </a:tc>
              </a:tr>
              <a:tr h="877931">
                <a:tc gridSpan="2">
                  <a:txBody>
                    <a:bodyPr/>
                    <a:lstStyle/>
                    <a:p>
                      <a:r>
                        <a:rPr lang="zh-TW" altLang="en-US" sz="1800" dirty="0" smtClean="0">
                          <a:latin typeface="微軟正黑體" pitchFamily="34" charset="-120"/>
                          <a:ea typeface="微軟正黑體" pitchFamily="34" charset="-120"/>
                        </a:rPr>
                        <a:t>請將</a:t>
                      </a:r>
                      <a:r>
                        <a:rPr lang="zh-CN" altLang="zh-TW" sz="1800" kern="1200" dirty="0" smtClean="0">
                          <a:solidFill>
                            <a:schemeClr val="dk1"/>
                          </a:solidFill>
                          <a:latin typeface="微軟正黑體" pitchFamily="34" charset="-120"/>
                          <a:ea typeface="微軟正黑體" pitchFamily="34" charset="-120"/>
                          <a:cs typeface="+mn-cs"/>
                        </a:rPr>
                        <a:t>存款收條正本連同捐款表格</a:t>
                      </a:r>
                      <a:r>
                        <a:rPr lang="en-US" altLang="zh-TW" sz="1800" kern="1200" dirty="0" smtClean="0">
                          <a:solidFill>
                            <a:schemeClr val="dk1"/>
                          </a:solidFill>
                          <a:latin typeface="微軟正黑體" pitchFamily="34" charset="-120"/>
                          <a:ea typeface="微軟正黑體" pitchFamily="34" charset="-120"/>
                          <a:cs typeface="+mn-cs"/>
                        </a:rPr>
                        <a:t>(</a:t>
                      </a:r>
                      <a:r>
                        <a:rPr lang="zh-CN" altLang="zh-TW" sz="1800" kern="1200" dirty="0" smtClean="0">
                          <a:solidFill>
                            <a:schemeClr val="dk1"/>
                          </a:solidFill>
                          <a:latin typeface="微軟正黑體" pitchFamily="34" charset="-120"/>
                          <a:ea typeface="微軟正黑體" pitchFamily="34" charset="-120"/>
                          <a:cs typeface="+mn-cs"/>
                        </a:rPr>
                        <a:t>個人</a:t>
                      </a:r>
                      <a:r>
                        <a:rPr lang="en-US" altLang="zh-TW" sz="1800" kern="1200" dirty="0" smtClean="0">
                          <a:solidFill>
                            <a:schemeClr val="dk1"/>
                          </a:solidFill>
                          <a:latin typeface="微軟正黑體" pitchFamily="34" charset="-120"/>
                          <a:ea typeface="微軟正黑體" pitchFamily="34" charset="-120"/>
                          <a:cs typeface="+mn-cs"/>
                        </a:rPr>
                        <a:t>/</a:t>
                      </a:r>
                      <a:r>
                        <a:rPr lang="zh-CN" altLang="zh-TW" sz="1800" kern="1200" dirty="0" smtClean="0">
                          <a:solidFill>
                            <a:schemeClr val="dk1"/>
                          </a:solidFill>
                          <a:latin typeface="微軟正黑體" pitchFamily="34" charset="-120"/>
                          <a:ea typeface="微軟正黑體" pitchFamily="34" charset="-120"/>
                          <a:cs typeface="+mn-cs"/>
                        </a:rPr>
                        <a:t>機構</a:t>
                      </a:r>
                      <a:r>
                        <a:rPr lang="en-US" altLang="zh-TW" sz="1800" kern="1200" dirty="0" smtClean="0">
                          <a:solidFill>
                            <a:schemeClr val="dk1"/>
                          </a:solidFill>
                          <a:latin typeface="微軟正黑體" pitchFamily="34" charset="-120"/>
                          <a:ea typeface="微軟正黑體" pitchFamily="34" charset="-120"/>
                          <a:cs typeface="+mn-cs"/>
                        </a:rPr>
                        <a:t>)</a:t>
                      </a:r>
                      <a:r>
                        <a:rPr lang="zh-TW" altLang="en-US" sz="1800" u="sng" dirty="0" smtClean="0">
                          <a:latin typeface="微軟正黑體" pitchFamily="34" charset="-120"/>
                          <a:ea typeface="微軟正黑體" pitchFamily="34" charset="-120"/>
                        </a:rPr>
                        <a:t> </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請於存款收條背後註明「尼泊爾地震</a:t>
                      </a:r>
                      <a:r>
                        <a:rPr lang="en-US" altLang="zh-TW" sz="1800" dirty="0" smtClean="0">
                          <a:latin typeface="微軟正黑體" pitchFamily="34" charset="-120"/>
                          <a:ea typeface="微軟正黑體" pitchFamily="34" charset="-120"/>
                        </a:rPr>
                        <a:t>2015</a:t>
                      </a:r>
                      <a:r>
                        <a:rPr lang="zh-TW" altLang="en-US" sz="1800" dirty="0" smtClean="0">
                          <a:latin typeface="微軟正黑體" pitchFamily="34" charset="-120"/>
                          <a:ea typeface="微軟正黑體" pitchFamily="34" charset="-120"/>
                        </a:rPr>
                        <a:t>」</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寄回本會，以便發出捐款收據。</a:t>
                      </a:r>
                      <a:br>
                        <a:rPr lang="zh-TW" altLang="en-US" sz="1800" dirty="0" smtClean="0">
                          <a:latin typeface="微軟正黑體" pitchFamily="34" charset="-120"/>
                          <a:ea typeface="微軟正黑體" pitchFamily="34" charset="-120"/>
                        </a:rPr>
                      </a:br>
                      <a:r>
                        <a:rPr lang="zh-TW" altLang="en-US" sz="1800" dirty="0" smtClean="0">
                          <a:latin typeface="微軟正黑體" pitchFamily="34" charset="-120"/>
                          <a:ea typeface="微軟正黑體" pitchFamily="34" charset="-120"/>
                        </a:rPr>
                        <a:t> </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本會地址</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香港夏慤道</a:t>
                      </a:r>
                      <a:r>
                        <a:rPr lang="en-US" altLang="zh-TW" sz="1800" dirty="0" smtClean="0">
                          <a:latin typeface="微軟正黑體" pitchFamily="34" charset="-120"/>
                          <a:ea typeface="微軟正黑體" pitchFamily="34" charset="-120"/>
                        </a:rPr>
                        <a:t>33</a:t>
                      </a:r>
                      <a:r>
                        <a:rPr lang="zh-TW" altLang="en-US" sz="1800" dirty="0" smtClean="0">
                          <a:latin typeface="微軟正黑體" pitchFamily="34" charset="-120"/>
                          <a:ea typeface="微軟正黑體" pitchFamily="34" charset="-120"/>
                        </a:rPr>
                        <a:t>號 香港紅十字會總部</a:t>
                      </a:r>
                      <a:r>
                        <a:rPr lang="en-US" altLang="zh-TW" sz="1800" dirty="0" smtClean="0">
                          <a:latin typeface="微軟正黑體" pitchFamily="34" charset="-120"/>
                          <a:ea typeface="微軟正黑體" pitchFamily="34" charset="-120"/>
                        </a:rPr>
                        <a:t>)</a:t>
                      </a:r>
                      <a:endParaRPr lang="zh-TW" altLang="en-US" sz="1800" dirty="0">
                        <a:latin typeface="微軟正黑體" pitchFamily="34" charset="-120"/>
                        <a:ea typeface="微軟正黑體" pitchFamily="34" charset="-120"/>
                      </a:endParaRPr>
                    </a:p>
                  </a:txBody>
                  <a:tcPr/>
                </a:tc>
                <a:tc hMerge="1">
                  <a:txBody>
                    <a:bodyPr/>
                    <a:lstStyle/>
                    <a:p>
                      <a:pPr lvl="1"/>
                      <a:endParaRPr lang="zh-TW" altLang="en-US" dirty="0" smtClean="0"/>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標題 1"/>
          <p:cNvSpPr>
            <a:spLocks noGrp="1"/>
          </p:cNvSpPr>
          <p:nvPr>
            <p:ph type="title"/>
          </p:nvPr>
        </p:nvSpPr>
        <p:spPr>
          <a:xfrm>
            <a:off x="395288" y="333375"/>
            <a:ext cx="8229600" cy="1143000"/>
          </a:xfrm>
        </p:spPr>
        <p:txBody>
          <a:bodyPr/>
          <a:lstStyle/>
          <a:p>
            <a:pPr eaLnBrk="1" hangingPunct="1"/>
            <a:r>
              <a:rPr lang="zh-TW" altLang="en-US" b="1" smtClean="0">
                <a:latin typeface="微軟正黑體" pitchFamily="34" charset="-120"/>
                <a:ea typeface="微軟正黑體" pitchFamily="34" charset="-120"/>
              </a:rPr>
              <a:t>捐款</a:t>
            </a:r>
          </a:p>
        </p:txBody>
      </p:sp>
      <p:sp>
        <p:nvSpPr>
          <p:cNvPr id="34819" name="內容版面配置區 2"/>
          <p:cNvSpPr>
            <a:spLocks noGrp="1"/>
          </p:cNvSpPr>
          <p:nvPr>
            <p:ph idx="1"/>
          </p:nvPr>
        </p:nvSpPr>
        <p:spPr>
          <a:xfrm>
            <a:off x="468313" y="1268413"/>
            <a:ext cx="8229600" cy="5445125"/>
          </a:xfrm>
        </p:spPr>
        <p:txBody>
          <a:bodyPr/>
          <a:lstStyle/>
          <a:p>
            <a:pPr eaLnBrk="1" hangingPunct="1">
              <a:buFont typeface="Arial" charset="0"/>
              <a:buNone/>
            </a:pPr>
            <a:r>
              <a:rPr lang="zh-TW" altLang="en-US" sz="2500" smtClean="0">
                <a:latin typeface="微軟正黑體" pitchFamily="34" charset="-120"/>
                <a:ea typeface="微軟正黑體" pitchFamily="34" charset="-120"/>
              </a:rPr>
              <a:t>本會現接受公眾就</a:t>
            </a:r>
            <a:r>
              <a:rPr lang="zh-TW" altLang="en-US" sz="2500" smtClean="0">
                <a:solidFill>
                  <a:srgbClr val="FF0000"/>
                </a:solidFill>
                <a:latin typeface="微軟正黑體" pitchFamily="34" charset="-120"/>
                <a:ea typeface="微軟正黑體" pitchFamily="34" charset="-120"/>
              </a:rPr>
              <a:t>「西藏地震</a:t>
            </a:r>
            <a:r>
              <a:rPr lang="en-US" altLang="zh-TW" sz="2500" smtClean="0">
                <a:solidFill>
                  <a:srgbClr val="FF0000"/>
                </a:solidFill>
                <a:latin typeface="微軟正黑體" pitchFamily="34" charset="-120"/>
                <a:ea typeface="微軟正黑體" pitchFamily="34" charset="-120"/>
              </a:rPr>
              <a:t>2015</a:t>
            </a:r>
            <a:r>
              <a:rPr lang="zh-TW" altLang="en-US" sz="2500" smtClean="0">
                <a:solidFill>
                  <a:srgbClr val="FF0000"/>
                </a:solidFill>
                <a:latin typeface="微軟正黑體" pitchFamily="34" charset="-120"/>
                <a:ea typeface="微軟正黑體" pitchFamily="34" charset="-120"/>
              </a:rPr>
              <a:t>」</a:t>
            </a:r>
            <a:r>
              <a:rPr lang="zh-TW" altLang="en-US" sz="2500" smtClean="0">
                <a:latin typeface="微軟正黑體" pitchFamily="34" charset="-120"/>
                <a:ea typeface="微軟正黑體" pitchFamily="34" charset="-120"/>
              </a:rPr>
              <a:t>作指定捐款，</a:t>
            </a:r>
            <a:endParaRPr lang="en-US" altLang="zh-TW" sz="2500" smtClean="0">
              <a:latin typeface="微軟正黑體" pitchFamily="34" charset="-120"/>
              <a:ea typeface="微軟正黑體" pitchFamily="34" charset="-120"/>
            </a:endParaRPr>
          </a:p>
          <a:p>
            <a:pPr eaLnBrk="1" hangingPunct="1">
              <a:buFont typeface="Arial" charset="0"/>
              <a:buNone/>
            </a:pPr>
            <a:r>
              <a:rPr lang="zh-TW" altLang="en-US" sz="2500" smtClean="0">
                <a:latin typeface="微軟正黑體" pitchFamily="34" charset="-120"/>
                <a:ea typeface="微軟正黑體" pitchFamily="34" charset="-120"/>
              </a:rPr>
              <a:t>所收捐款均用作支援災區的賑災、重建及恢復工作。</a:t>
            </a:r>
            <a:endParaRPr lang="en-US" altLang="zh-TW" sz="2500" smtClean="0">
              <a:latin typeface="微軟正黑體" pitchFamily="34" charset="-120"/>
              <a:ea typeface="微軟正黑體" pitchFamily="34" charset="-120"/>
            </a:endParaRPr>
          </a:p>
          <a:p>
            <a:pPr eaLnBrk="1" hangingPunct="1">
              <a:buFont typeface="Arial" charset="0"/>
              <a:buNone/>
            </a:pPr>
            <a:endParaRPr lang="en-US" altLang="zh-TW" smtClean="0">
              <a:latin typeface="微軟正黑體" pitchFamily="34" charset="-120"/>
              <a:ea typeface="微軟正黑體" pitchFamily="34" charset="-120"/>
            </a:endParaRPr>
          </a:p>
        </p:txBody>
      </p:sp>
      <p:pic>
        <p:nvPicPr>
          <p:cNvPr id="34820" name="Picture 2" descr="C:\Users\din.howard\Documents\服務相關\賑災\四川安雅\hkrc.png"/>
          <p:cNvPicPr>
            <a:picLocks noChangeAspect="1" noChangeArrowheads="1"/>
          </p:cNvPicPr>
          <p:nvPr/>
        </p:nvPicPr>
        <p:blipFill>
          <a:blip r:embed="rId3" cstate="print"/>
          <a:srcRect/>
          <a:stretch>
            <a:fillRect/>
          </a:stretch>
        </p:blipFill>
        <p:spPr bwMode="auto">
          <a:xfrm>
            <a:off x="539750" y="333375"/>
            <a:ext cx="2984500" cy="609600"/>
          </a:xfrm>
          <a:prstGeom prst="rect">
            <a:avLst/>
          </a:prstGeom>
          <a:noFill/>
          <a:ln w="9525">
            <a:noFill/>
            <a:miter lim="800000"/>
            <a:headEnd/>
            <a:tailEnd/>
          </a:ln>
        </p:spPr>
      </p:pic>
      <p:graphicFrame>
        <p:nvGraphicFramePr>
          <p:cNvPr id="5" name="表格 4"/>
          <p:cNvGraphicFramePr>
            <a:graphicFrameLocks noGrp="1"/>
          </p:cNvGraphicFramePr>
          <p:nvPr/>
        </p:nvGraphicFramePr>
        <p:xfrm>
          <a:off x="684213" y="2276475"/>
          <a:ext cx="7848600" cy="3657600"/>
        </p:xfrm>
        <a:graphic>
          <a:graphicData uri="http://schemas.openxmlformats.org/drawingml/2006/table">
            <a:tbl>
              <a:tblPr firstRow="1" bandRow="1">
                <a:tableStyleId>{5C22544A-7EE6-4342-B048-85BDC9FD1C3A}</a:tableStyleId>
              </a:tblPr>
              <a:tblGrid>
                <a:gridCol w="1854270"/>
                <a:gridCol w="5994602"/>
              </a:tblGrid>
              <a:tr h="356049">
                <a:tc>
                  <a:txBody>
                    <a:bodyPr/>
                    <a:lstStyle/>
                    <a:p>
                      <a:r>
                        <a:rPr lang="zh-TW" altLang="en-US" dirty="0" smtClean="0">
                          <a:latin typeface="微軟正黑體" pitchFamily="34" charset="-120"/>
                          <a:ea typeface="微軟正黑體" pitchFamily="34" charset="-120"/>
                        </a:rPr>
                        <a:t>捐款方法</a:t>
                      </a:r>
                      <a:endParaRPr lang="zh-TW" altLang="en-US" dirty="0">
                        <a:latin typeface="微軟正黑體" pitchFamily="34" charset="-120"/>
                        <a:ea typeface="微軟正黑體" pitchFamily="34" charset="-120"/>
                      </a:endParaRPr>
                    </a:p>
                  </a:txBody>
                  <a:tcPr/>
                </a:tc>
                <a:tc>
                  <a:txBody>
                    <a:bodyPr/>
                    <a:lstStyle/>
                    <a:p>
                      <a:endParaRPr lang="zh-TW" altLang="en-US" dirty="0">
                        <a:latin typeface="微軟正黑體" pitchFamily="34" charset="-120"/>
                        <a:ea typeface="微軟正黑體" pitchFamily="34" charset="-120"/>
                      </a:endParaRPr>
                    </a:p>
                  </a:txBody>
                  <a:tcPr/>
                </a:tc>
              </a:tr>
              <a:tr h="6145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b="1" dirty="0" smtClean="0">
                          <a:latin typeface="微軟正黑體" pitchFamily="34" charset="-120"/>
                          <a:ea typeface="微軟正黑體" pitchFamily="34" charset="-120"/>
                        </a:rPr>
                        <a:t>支票捐款</a:t>
                      </a:r>
                      <a:endParaRPr lang="en-US" altLang="zh-TW" dirty="0" smtClean="0">
                        <a:latin typeface="微軟正黑體" pitchFamily="34" charset="-120"/>
                        <a:ea typeface="微軟正黑體" pitchFamily="34" charset="-120"/>
                      </a:endParaRPr>
                    </a:p>
                    <a:p>
                      <a:endParaRPr lang="zh-TW" altLang="en-US" dirty="0">
                        <a:latin typeface="微軟正黑體" pitchFamily="34" charset="-120"/>
                        <a:ea typeface="微軟正黑體" pitchFamily="34" charset="-120"/>
                      </a:endParaRPr>
                    </a:p>
                  </a:txBody>
                  <a:tcPr/>
                </a:tc>
                <a:tc>
                  <a:txBody>
                    <a:bodyPr/>
                    <a:lstStyle/>
                    <a:p>
                      <a:r>
                        <a:rPr lang="zh-TW" altLang="en-US" sz="1800" kern="1200" baseline="0" dirty="0" smtClean="0">
                          <a:solidFill>
                            <a:schemeClr val="dk1"/>
                          </a:solidFill>
                          <a:latin typeface="+mn-lt"/>
                          <a:ea typeface="+mn-ea"/>
                          <a:cs typeface="+mn-cs"/>
                        </a:rPr>
                        <a:t>以抬頭「香港紅十字會中國賑災金」</a:t>
                      </a:r>
                      <a:r>
                        <a:rPr lang="en-US" altLang="zh-TW" sz="1800" kern="1200" baseline="0" dirty="0" smtClean="0">
                          <a:solidFill>
                            <a:schemeClr val="dk1"/>
                          </a:solidFill>
                          <a:latin typeface="+mn-lt"/>
                          <a:ea typeface="+mn-ea"/>
                          <a:cs typeface="+mn-cs"/>
                        </a:rPr>
                        <a:t> (</a:t>
                      </a:r>
                      <a:r>
                        <a:rPr lang="zh-TW" altLang="en-US" sz="1800" kern="1200" baseline="0" dirty="0" smtClean="0">
                          <a:solidFill>
                            <a:schemeClr val="dk1"/>
                          </a:solidFill>
                          <a:latin typeface="+mn-lt"/>
                          <a:ea typeface="+mn-ea"/>
                          <a:cs typeface="+mn-cs"/>
                        </a:rPr>
                        <a:t>請於支票背後註明「西藏地震</a:t>
                      </a:r>
                      <a:r>
                        <a:rPr lang="en-US" altLang="zh-TW" sz="1800" b="1" kern="1200" baseline="0" dirty="0" smtClean="0">
                          <a:solidFill>
                            <a:schemeClr val="dk1"/>
                          </a:solidFill>
                          <a:latin typeface="+mn-lt"/>
                          <a:ea typeface="+mn-ea"/>
                          <a:cs typeface="+mn-cs"/>
                        </a:rPr>
                        <a:t>2015</a:t>
                      </a:r>
                      <a:r>
                        <a:rPr lang="zh-TW" altLang="en-US" sz="1800" b="1" kern="1200" baseline="0" dirty="0" smtClean="0">
                          <a:solidFill>
                            <a:schemeClr val="dk1"/>
                          </a:solidFill>
                          <a:latin typeface="+mn-lt"/>
                          <a:ea typeface="+mn-ea"/>
                          <a:cs typeface="+mn-cs"/>
                        </a:rPr>
                        <a:t>」</a:t>
                      </a:r>
                      <a:r>
                        <a:rPr lang="en-US" altLang="zh-TW" sz="1800" b="1" kern="1200" baseline="0" dirty="0" smtClean="0">
                          <a:solidFill>
                            <a:schemeClr val="dk1"/>
                          </a:solidFill>
                          <a:latin typeface="+mn-lt"/>
                          <a:ea typeface="+mn-ea"/>
                          <a:cs typeface="+mn-cs"/>
                        </a:rPr>
                        <a:t>)</a:t>
                      </a:r>
                      <a:r>
                        <a:rPr lang="zh-TW" altLang="en-US" sz="1800" b="1" kern="1200" baseline="0" dirty="0" smtClean="0">
                          <a:solidFill>
                            <a:schemeClr val="dk1"/>
                          </a:solidFill>
                          <a:latin typeface="+mn-lt"/>
                          <a:ea typeface="+mn-ea"/>
                          <a:cs typeface="+mn-cs"/>
                        </a:rPr>
                        <a:t>，並將劃線支票寄回本會。</a:t>
                      </a:r>
                    </a:p>
                  </a:txBody>
                  <a:tcPr/>
                </a:tc>
              </a:tr>
              <a:tr h="1141309">
                <a:tc>
                  <a:txBody>
                    <a:bodyPr/>
                    <a:lstStyle/>
                    <a:p>
                      <a:r>
                        <a:rPr lang="zh-TW" altLang="en-US" b="1" dirty="0" smtClean="0">
                          <a:latin typeface="微軟正黑體" pitchFamily="34" charset="-120"/>
                          <a:ea typeface="微軟正黑體" pitchFamily="34" charset="-120"/>
                        </a:rPr>
                        <a:t>銀行入數</a:t>
                      </a:r>
                      <a:r>
                        <a:rPr lang="zh-TW" altLang="en-US" dirty="0" smtClean="0">
                          <a:latin typeface="微軟正黑體" pitchFamily="34" charset="-120"/>
                          <a:ea typeface="微軟正黑體" pitchFamily="34" charset="-120"/>
                        </a:rPr>
                        <a:t>：</a:t>
                      </a:r>
                      <a:endParaRPr lang="zh-TW" altLang="en-US" dirty="0">
                        <a:latin typeface="微軟正黑體" pitchFamily="34" charset="-120"/>
                        <a:ea typeface="微軟正黑體" pitchFamily="34" charset="-120"/>
                      </a:endParaRPr>
                    </a:p>
                  </a:txBody>
                  <a:tcPr/>
                </a:tc>
                <a:tc>
                  <a:txBody>
                    <a:bodyPr/>
                    <a:lstStyle/>
                    <a:p>
                      <a:r>
                        <a:rPr lang="zh-TW" altLang="en-US" dirty="0" smtClean="0">
                          <a:latin typeface="微軟正黑體" pitchFamily="34" charset="-120"/>
                          <a:ea typeface="微軟正黑體" pitchFamily="34" charset="-120"/>
                        </a:rPr>
                        <a:t>將善款存入</a:t>
                      </a:r>
                      <a:r>
                        <a:rPr lang="zh-TW" altLang="en-US" sz="1800" b="1" kern="1200" baseline="0" dirty="0" smtClean="0">
                          <a:solidFill>
                            <a:schemeClr val="dk1"/>
                          </a:solidFill>
                          <a:latin typeface="+mn-lt"/>
                          <a:ea typeface="+mn-ea"/>
                          <a:cs typeface="+mn-cs"/>
                        </a:rPr>
                        <a:t>「香港紅十字會中國賑災金」 </a:t>
                      </a:r>
                    </a:p>
                    <a:p>
                      <a:endParaRPr lang="zh-TW" altLang="en-US" dirty="0" smtClean="0">
                        <a:latin typeface="微軟正黑體" pitchFamily="34" charset="-120"/>
                        <a:ea typeface="微軟正黑體" pitchFamily="34" charset="-120"/>
                      </a:endParaRPr>
                    </a:p>
                    <a:p>
                      <a:r>
                        <a:rPr lang="zh-TW" altLang="en-US" sz="1800" kern="1200" baseline="0" dirty="0" smtClean="0">
                          <a:solidFill>
                            <a:schemeClr val="dk1"/>
                          </a:solidFill>
                          <a:latin typeface="+mn-lt"/>
                          <a:ea typeface="+mn-ea"/>
                          <a:cs typeface="+mn-cs"/>
                        </a:rPr>
                        <a:t>匯豐銀行 	</a:t>
                      </a:r>
                      <a:r>
                        <a:rPr lang="en-US" altLang="zh-TW" sz="1800" kern="1200" baseline="0" dirty="0" smtClean="0">
                          <a:solidFill>
                            <a:schemeClr val="dk1"/>
                          </a:solidFill>
                          <a:latin typeface="+mn-lt"/>
                          <a:ea typeface="+mn-ea"/>
                          <a:cs typeface="+mn-cs"/>
                        </a:rPr>
                        <a:t>567-650155-016 	</a:t>
                      </a:r>
                    </a:p>
                    <a:p>
                      <a:r>
                        <a:rPr lang="zh-TW" altLang="en-US" sz="1800" kern="1200" baseline="0" dirty="0" smtClean="0">
                          <a:solidFill>
                            <a:schemeClr val="dk1"/>
                          </a:solidFill>
                          <a:latin typeface="+mn-lt"/>
                          <a:ea typeface="+mn-ea"/>
                          <a:cs typeface="+mn-cs"/>
                        </a:rPr>
                        <a:t>恒生銀行 	</a:t>
                      </a:r>
                      <a:r>
                        <a:rPr lang="en-US" altLang="zh-TW" sz="1800" kern="1200" baseline="0" dirty="0" smtClean="0">
                          <a:solidFill>
                            <a:schemeClr val="dk1"/>
                          </a:solidFill>
                          <a:latin typeface="+mn-lt"/>
                          <a:ea typeface="+mn-ea"/>
                          <a:cs typeface="+mn-cs"/>
                        </a:rPr>
                        <a:t>267-175123-001 	</a:t>
                      </a:r>
                    </a:p>
                    <a:p>
                      <a:r>
                        <a:rPr lang="zh-TW" altLang="en-US" sz="1800" kern="1200" baseline="0" dirty="0" smtClean="0">
                          <a:solidFill>
                            <a:schemeClr val="dk1"/>
                          </a:solidFill>
                          <a:latin typeface="+mn-lt"/>
                          <a:ea typeface="+mn-ea"/>
                          <a:cs typeface="+mn-cs"/>
                        </a:rPr>
                        <a:t>中銀香港 	</a:t>
                      </a:r>
                      <a:r>
                        <a:rPr lang="en-US" altLang="zh-TW" sz="1800" kern="1200" baseline="0" dirty="0" smtClean="0">
                          <a:solidFill>
                            <a:schemeClr val="dk1"/>
                          </a:solidFill>
                          <a:latin typeface="+mn-lt"/>
                          <a:ea typeface="+mn-ea"/>
                          <a:cs typeface="+mn-cs"/>
                        </a:rPr>
                        <a:t>012-806-0-000161-7 	</a:t>
                      </a:r>
                    </a:p>
                    <a:p>
                      <a:r>
                        <a:rPr lang="zh-TW" altLang="en-US" sz="1800" kern="1200" baseline="0" dirty="0" smtClean="0">
                          <a:solidFill>
                            <a:schemeClr val="dk1"/>
                          </a:solidFill>
                          <a:latin typeface="+mn-lt"/>
                          <a:ea typeface="+mn-ea"/>
                          <a:cs typeface="+mn-cs"/>
                        </a:rPr>
                        <a:t>東亞銀行 	</a:t>
                      </a:r>
                      <a:r>
                        <a:rPr lang="en-US" altLang="zh-TW" sz="1800" kern="1200" baseline="0" dirty="0" smtClean="0">
                          <a:solidFill>
                            <a:schemeClr val="dk1"/>
                          </a:solidFill>
                          <a:latin typeface="+mn-lt"/>
                          <a:ea typeface="+mn-ea"/>
                          <a:cs typeface="+mn-cs"/>
                        </a:rPr>
                        <a:t>514-40-39966-3 	</a:t>
                      </a:r>
                    </a:p>
                  </a:txBody>
                  <a:tcPr/>
                </a:tc>
              </a:tr>
              <a:tr h="877931">
                <a:tc gridSpan="2">
                  <a:txBody>
                    <a:bodyPr/>
                    <a:lstStyle/>
                    <a:p>
                      <a:r>
                        <a:rPr lang="zh-TW" altLang="en-US" dirty="0" smtClean="0">
                          <a:latin typeface="微軟正黑體" pitchFamily="34" charset="-120"/>
                          <a:ea typeface="微軟正黑體" pitchFamily="34" charset="-120"/>
                        </a:rPr>
                        <a:t>請將</a:t>
                      </a:r>
                      <a:r>
                        <a:rPr lang="zh-TW" altLang="en-US" u="sng" dirty="0" smtClean="0">
                          <a:latin typeface="微軟正黑體" pitchFamily="34" charset="-120"/>
                          <a:ea typeface="微軟正黑體" pitchFamily="34" charset="-120"/>
                        </a:rPr>
                        <a:t>存款收條正本 </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請於存款收條背後註明「西藏地震</a:t>
                      </a:r>
                      <a:r>
                        <a:rPr lang="en-US" altLang="zh-TW" dirty="0" smtClean="0">
                          <a:latin typeface="微軟正黑體" pitchFamily="34" charset="-120"/>
                          <a:ea typeface="微軟正黑體" pitchFamily="34" charset="-120"/>
                        </a:rPr>
                        <a:t>2015</a:t>
                      </a:r>
                      <a:r>
                        <a:rPr lang="zh-TW" altLang="en-US" dirty="0" smtClean="0">
                          <a:latin typeface="微軟正黑體" pitchFamily="34" charset="-120"/>
                          <a:ea typeface="微軟正黑體" pitchFamily="34" charset="-120"/>
                        </a:rPr>
                        <a:t>」</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寄回本會，以便發出捐款收據。</a:t>
                      </a:r>
                      <a:br>
                        <a:rPr lang="zh-TW" altLang="en-US" dirty="0" smtClean="0">
                          <a:latin typeface="微軟正黑體" pitchFamily="34" charset="-120"/>
                          <a:ea typeface="微軟正黑體" pitchFamily="34" charset="-120"/>
                        </a:rPr>
                      </a:br>
                      <a:r>
                        <a:rPr lang="zh-TW" altLang="en-US" dirty="0" smtClean="0">
                          <a:latin typeface="微軟正黑體" pitchFamily="34" charset="-120"/>
                          <a:ea typeface="微軟正黑體" pitchFamily="34" charset="-120"/>
                        </a:rPr>
                        <a:t> </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本會地址</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香港夏慤道</a:t>
                      </a:r>
                      <a:r>
                        <a:rPr lang="en-US" altLang="zh-TW" dirty="0" smtClean="0">
                          <a:latin typeface="微軟正黑體" pitchFamily="34" charset="-120"/>
                          <a:ea typeface="微軟正黑體" pitchFamily="34" charset="-120"/>
                        </a:rPr>
                        <a:t>33</a:t>
                      </a:r>
                      <a:r>
                        <a:rPr lang="zh-TW" altLang="en-US" dirty="0" smtClean="0">
                          <a:latin typeface="微軟正黑體" pitchFamily="34" charset="-120"/>
                          <a:ea typeface="微軟正黑體" pitchFamily="34" charset="-120"/>
                        </a:rPr>
                        <a:t>號 香港紅十字會總部</a:t>
                      </a:r>
                      <a:r>
                        <a:rPr lang="en-US" altLang="zh-TW" dirty="0" smtClean="0">
                          <a:latin typeface="微軟正黑體" pitchFamily="34" charset="-120"/>
                          <a:ea typeface="微軟正黑體" pitchFamily="34" charset="-120"/>
                        </a:rPr>
                        <a:t>)</a:t>
                      </a:r>
                      <a:endParaRPr lang="zh-TW" altLang="en-US" dirty="0">
                        <a:latin typeface="微軟正黑體" pitchFamily="34" charset="-120"/>
                        <a:ea typeface="微軟正黑體" pitchFamily="34" charset="-120"/>
                      </a:endParaRPr>
                    </a:p>
                  </a:txBody>
                  <a:tcPr/>
                </a:tc>
                <a:tc hMerge="1">
                  <a:txBody>
                    <a:bodyPr/>
                    <a:lstStyle/>
                    <a:p>
                      <a:pPr lvl="1"/>
                      <a:endParaRPr lang="zh-TW" altLang="en-US" dirty="0" smtClean="0"/>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標題 1"/>
          <p:cNvSpPr>
            <a:spLocks noGrp="1"/>
          </p:cNvSpPr>
          <p:nvPr>
            <p:ph type="title"/>
          </p:nvPr>
        </p:nvSpPr>
        <p:spPr>
          <a:xfrm>
            <a:off x="457200" y="549275"/>
            <a:ext cx="8229600" cy="1439863"/>
          </a:xfrm>
        </p:spPr>
        <p:txBody>
          <a:bodyPr/>
          <a:lstStyle/>
          <a:p>
            <a:pPr eaLnBrk="1" hangingPunct="1"/>
            <a:r>
              <a:rPr lang="zh-TW" altLang="en-US" b="1" smtClean="0">
                <a:latin typeface="微軟正黑體" pitchFamily="34" charset="-120"/>
                <a:ea typeface="微軟正黑體" pitchFamily="34" charset="-120"/>
              </a:rPr>
              <a:t>參與賑災</a:t>
            </a:r>
          </a:p>
        </p:txBody>
      </p:sp>
      <p:sp>
        <p:nvSpPr>
          <p:cNvPr id="3" name="內容版面配置區 2"/>
          <p:cNvSpPr>
            <a:spLocks noGrp="1"/>
          </p:cNvSpPr>
          <p:nvPr>
            <p:ph idx="1"/>
          </p:nvPr>
        </p:nvSpPr>
        <p:spPr>
          <a:xfrm>
            <a:off x="457200" y="1773238"/>
            <a:ext cx="8229600" cy="4352925"/>
          </a:xfrm>
        </p:spPr>
        <p:txBody>
          <a:bodyPr rtlCol="0">
            <a:normAutofit fontScale="92500" lnSpcReduction="20000"/>
          </a:bodyPr>
          <a:lstStyle/>
          <a:p>
            <a:pPr eaLnBrk="1" fontAlgn="auto" hangingPunct="1">
              <a:spcAft>
                <a:spcPts val="0"/>
              </a:spcAft>
              <a:buFont typeface="Arial" pitchFamily="34" charset="0"/>
              <a:buChar char="•"/>
              <a:defRPr/>
            </a:pPr>
            <a:r>
              <a:rPr lang="zh-TW" altLang="en-US" dirty="0" smtClean="0">
                <a:latin typeface="微軟正黑體" pitchFamily="34" charset="-120"/>
                <a:ea typeface="微軟正黑體" pitchFamily="34" charset="-120"/>
              </a:rPr>
              <a:t>現時所有賑災工作主要由本會及當地紅十會的工作人員或政府派出專業人員承擔，故香港紅十字會不鼓勵未經賑災訓練的義工前往災區參與救援。</a:t>
            </a:r>
            <a:endParaRPr lang="en-US" altLang="zh-TW" dirty="0" smtClean="0">
              <a:latin typeface="微軟正黑體" pitchFamily="34" charset="-120"/>
              <a:ea typeface="微軟正黑體" pitchFamily="34" charset="-120"/>
            </a:endParaRPr>
          </a:p>
          <a:p>
            <a:pPr eaLnBrk="1" fontAlgn="auto" hangingPunct="1">
              <a:spcAft>
                <a:spcPts val="0"/>
              </a:spcAft>
              <a:buFont typeface="Arial" pitchFamily="34" charset="0"/>
              <a:buChar char="•"/>
              <a:defRPr/>
            </a:pPr>
            <a:endParaRPr lang="en-US" altLang="zh-TW" dirty="0" smtClean="0">
              <a:latin typeface="微軟正黑體" pitchFamily="34" charset="-120"/>
              <a:ea typeface="微軟正黑體" pitchFamily="34" charset="-120"/>
            </a:endParaRPr>
          </a:p>
          <a:p>
            <a:pPr eaLnBrk="1" fontAlgn="auto" hangingPunct="1">
              <a:spcAft>
                <a:spcPts val="0"/>
              </a:spcAft>
              <a:buFont typeface="Arial" pitchFamily="34" charset="0"/>
              <a:buChar char="•"/>
              <a:defRPr/>
            </a:pPr>
            <a:r>
              <a:rPr lang="zh-TW" altLang="en-US" dirty="0" smtClean="0">
                <a:latin typeface="微軟正黑體" pitchFamily="34" charset="-120"/>
                <a:ea typeface="微軟正黑體" pitchFamily="34" charset="-120"/>
              </a:rPr>
              <a:t>本會已有一群接受了培訓的賑災義工，以在有需要時前往災區。</a:t>
            </a:r>
            <a:endParaRPr lang="en-US" altLang="zh-TW" dirty="0" smtClean="0">
              <a:latin typeface="微軟正黑體" pitchFamily="34" charset="-120"/>
              <a:ea typeface="微軟正黑體" pitchFamily="34" charset="-120"/>
            </a:endParaRPr>
          </a:p>
          <a:p>
            <a:pPr eaLnBrk="1" fontAlgn="auto" hangingPunct="1">
              <a:spcAft>
                <a:spcPts val="0"/>
              </a:spcAft>
              <a:buFont typeface="Arial" pitchFamily="34" charset="0"/>
              <a:buChar char="•"/>
              <a:defRPr/>
            </a:pPr>
            <a:endParaRPr lang="en-US" altLang="zh-TW" dirty="0" smtClean="0">
              <a:latin typeface="微軟正黑體" pitchFamily="34" charset="-120"/>
              <a:ea typeface="微軟正黑體" pitchFamily="34" charset="-120"/>
            </a:endParaRPr>
          </a:p>
          <a:p>
            <a:pPr eaLnBrk="1" fontAlgn="auto" hangingPunct="1">
              <a:spcAft>
                <a:spcPts val="0"/>
              </a:spcAft>
              <a:buFont typeface="Arial" pitchFamily="34" charset="0"/>
              <a:buChar char="•"/>
              <a:defRPr/>
            </a:pPr>
            <a:r>
              <a:rPr lang="zh-TW" altLang="en-US" dirty="0" smtClean="0">
                <a:latin typeface="微軟正黑體" pitchFamily="34" charset="-120"/>
                <a:ea typeface="微軟正黑體" pitchFamily="34" charset="-120"/>
              </a:rPr>
              <a:t>若仍想加入海外服務義工行列，可以致電</a:t>
            </a:r>
            <a:r>
              <a:rPr lang="en-US" altLang="zh-TW" dirty="0" smtClean="0">
                <a:latin typeface="微軟正黑體" pitchFamily="34" charset="-120"/>
                <a:ea typeface="微軟正黑體" pitchFamily="34" charset="-120"/>
              </a:rPr>
              <a:t>2507 7080</a:t>
            </a:r>
            <a:r>
              <a:rPr lang="zh-TW" altLang="en-US" dirty="0" smtClean="0">
                <a:latin typeface="微軟正黑體" pitchFamily="34" charset="-120"/>
                <a:ea typeface="微軟正黑體" pitchFamily="34" charset="-120"/>
              </a:rPr>
              <a:t>查詢。</a:t>
            </a:r>
            <a:endParaRPr lang="zh-TW" altLang="en-US" dirty="0">
              <a:latin typeface="微軟正黑體" pitchFamily="34" charset="-120"/>
              <a:ea typeface="微軟正黑體" pitchFamily="34" charset="-120"/>
            </a:endParaRPr>
          </a:p>
        </p:txBody>
      </p:sp>
      <p:pic>
        <p:nvPicPr>
          <p:cNvPr id="35844" name="Picture 2" descr="C:\Users\din.howard\Documents\服務相關\賑災\四川安雅\hkrc.png"/>
          <p:cNvPicPr>
            <a:picLocks noChangeAspect="1" noChangeArrowheads="1"/>
          </p:cNvPicPr>
          <p:nvPr/>
        </p:nvPicPr>
        <p:blipFill>
          <a:blip r:embed="rId2" cstate="print"/>
          <a:srcRect/>
          <a:stretch>
            <a:fillRect/>
          </a:stretch>
        </p:blipFill>
        <p:spPr bwMode="auto">
          <a:xfrm>
            <a:off x="539750" y="333375"/>
            <a:ext cx="29845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C:\Users\din.howard\Documents\服務相關\賑災\四川安雅\hkrc.png"/>
          <p:cNvPicPr>
            <a:picLocks noChangeAspect="1" noChangeArrowheads="1"/>
          </p:cNvPicPr>
          <p:nvPr/>
        </p:nvPicPr>
        <p:blipFill>
          <a:blip r:embed="rId2" cstate="print"/>
          <a:srcRect/>
          <a:stretch>
            <a:fillRect/>
          </a:stretch>
        </p:blipFill>
        <p:spPr bwMode="auto">
          <a:xfrm>
            <a:off x="539750" y="333375"/>
            <a:ext cx="2984500" cy="609600"/>
          </a:xfrm>
          <a:prstGeom prst="rect">
            <a:avLst/>
          </a:prstGeom>
          <a:noFill/>
          <a:ln w="9525">
            <a:noFill/>
            <a:miter lim="800000"/>
            <a:headEnd/>
            <a:tailEnd/>
          </a:ln>
        </p:spPr>
      </p:pic>
      <p:pic>
        <p:nvPicPr>
          <p:cNvPr id="36867" name="Picture 2" descr="HoriSlogan(Bi)"/>
          <p:cNvPicPr>
            <a:picLocks noGrp="1" noChangeAspect="1" noChangeArrowheads="1"/>
          </p:cNvPicPr>
          <p:nvPr>
            <p:ph idx="1"/>
          </p:nvPr>
        </p:nvPicPr>
        <p:blipFill>
          <a:blip r:embed="rId3" cstate="print">
            <a:clrChange>
              <a:clrFrom>
                <a:srgbClr val="FFFFFF"/>
              </a:clrFrom>
              <a:clrTo>
                <a:srgbClr val="FFFFFF">
                  <a:alpha val="0"/>
                </a:srgbClr>
              </a:clrTo>
            </a:clrChange>
          </a:blip>
          <a:srcRect/>
          <a:stretch>
            <a:fillRect/>
          </a:stretch>
        </p:blipFill>
        <p:spPr>
          <a:xfrm>
            <a:off x="2771775" y="1052513"/>
            <a:ext cx="6121400" cy="3817937"/>
          </a:xfrm>
        </p:spPr>
      </p:pic>
      <p:sp>
        <p:nvSpPr>
          <p:cNvPr id="36868" name="矩形 4"/>
          <p:cNvSpPr>
            <a:spLocks noChangeArrowheads="1"/>
          </p:cNvSpPr>
          <p:nvPr/>
        </p:nvSpPr>
        <p:spPr bwMode="auto">
          <a:xfrm>
            <a:off x="250825" y="3716338"/>
            <a:ext cx="7416800" cy="2862262"/>
          </a:xfrm>
          <a:prstGeom prst="rect">
            <a:avLst/>
          </a:prstGeom>
          <a:noFill/>
          <a:ln w="9525">
            <a:noFill/>
            <a:miter lim="800000"/>
            <a:headEnd/>
            <a:tailEnd/>
          </a:ln>
        </p:spPr>
        <p:txBody>
          <a:bodyPr>
            <a:spAutoFit/>
          </a:bodyPr>
          <a:lstStyle/>
          <a:p>
            <a:endParaRPr lang="en-US" altLang="zh-TW" b="1">
              <a:latin typeface="微軟正黑體" pitchFamily="34" charset="-120"/>
              <a:ea typeface="微軟正黑體" pitchFamily="34" charset="-120"/>
            </a:endParaRPr>
          </a:p>
          <a:p>
            <a:r>
              <a:rPr lang="zh-TW" altLang="en-US" b="1">
                <a:latin typeface="微軟正黑體" pitchFamily="34" charset="-120"/>
                <a:ea typeface="微軟正黑體" pitchFamily="34" charset="-120"/>
              </a:rPr>
              <a:t>香港紅十字會網頁</a:t>
            </a:r>
            <a:endParaRPr lang="en-US" altLang="zh-TW" b="1">
              <a:latin typeface="微軟正黑體" pitchFamily="34" charset="-120"/>
              <a:ea typeface="微軟正黑體" pitchFamily="34" charset="-120"/>
            </a:endParaRPr>
          </a:p>
          <a:p>
            <a:r>
              <a:rPr lang="en-US" altLang="zh-TW" b="1">
                <a:latin typeface="微軟正黑體" pitchFamily="34" charset="-120"/>
                <a:ea typeface="微軟正黑體" pitchFamily="34" charset="-120"/>
                <a:hlinkClick r:id="rId4"/>
              </a:rPr>
              <a:t>http://www.redcross.org.hk/tc/home.html</a:t>
            </a:r>
            <a:endParaRPr lang="en-US" altLang="zh-TW" b="1">
              <a:latin typeface="微軟正黑體" pitchFamily="34" charset="-120"/>
              <a:ea typeface="微軟正黑體" pitchFamily="34" charset="-120"/>
            </a:endParaRPr>
          </a:p>
          <a:p>
            <a:endParaRPr lang="en-US" altLang="zh-TW" b="1">
              <a:latin typeface="微軟正黑體" pitchFamily="34" charset="-120"/>
              <a:ea typeface="微軟正黑體" pitchFamily="34" charset="-120"/>
            </a:endParaRPr>
          </a:p>
          <a:p>
            <a:r>
              <a:rPr lang="zh-TW" altLang="en-US" b="1">
                <a:latin typeface="微軟正黑體" pitchFamily="34" charset="-120"/>
                <a:ea typeface="微軟正黑體" pitchFamily="34" charset="-120"/>
              </a:rPr>
              <a:t>香港紅十字會 </a:t>
            </a:r>
            <a:r>
              <a:rPr lang="en-US" altLang="zh-TW" b="1">
                <a:latin typeface="微軟正黑體" pitchFamily="34" charset="-120"/>
                <a:ea typeface="微軟正黑體" pitchFamily="34" charset="-120"/>
              </a:rPr>
              <a:t>Facebook </a:t>
            </a:r>
            <a:r>
              <a:rPr lang="zh-TW" altLang="en-US" b="1">
                <a:latin typeface="微軟正黑體" pitchFamily="34" charset="-120"/>
                <a:ea typeface="微軟正黑體" pitchFamily="34" charset="-120"/>
              </a:rPr>
              <a:t>專頁</a:t>
            </a:r>
            <a:endParaRPr lang="en-US" altLang="zh-TW" b="1">
              <a:latin typeface="微軟正黑體" pitchFamily="34" charset="-120"/>
              <a:ea typeface="微軟正黑體" pitchFamily="34" charset="-120"/>
            </a:endParaRPr>
          </a:p>
          <a:p>
            <a:r>
              <a:rPr lang="en-US" altLang="zh-TW" b="1">
                <a:latin typeface="微軟正黑體" pitchFamily="34" charset="-120"/>
                <a:ea typeface="微軟正黑體" pitchFamily="34" charset="-120"/>
                <a:hlinkClick r:id="rId5"/>
              </a:rPr>
              <a:t>https://www.facebook.com/HKRedCross.official?fref=ts</a:t>
            </a:r>
            <a:endParaRPr lang="en-US" altLang="zh-TW" b="1">
              <a:latin typeface="微軟正黑體" pitchFamily="34" charset="-120"/>
              <a:ea typeface="微軟正黑體" pitchFamily="34" charset="-120"/>
            </a:endParaRPr>
          </a:p>
          <a:p>
            <a:endParaRPr lang="en-US" altLang="zh-TW" b="1">
              <a:latin typeface="微軟正黑體" pitchFamily="34" charset="-120"/>
              <a:ea typeface="微軟正黑體" pitchFamily="34" charset="-120"/>
            </a:endParaRPr>
          </a:p>
          <a:p>
            <a:r>
              <a:rPr lang="zh-TW" altLang="en-US" b="1">
                <a:latin typeface="微軟正黑體" pitchFamily="34" charset="-120"/>
                <a:ea typeface="微軟正黑體" pitchFamily="34" charset="-120"/>
              </a:rPr>
              <a:t>香港紅十字會 境外賑災 專頁</a:t>
            </a:r>
          </a:p>
          <a:p>
            <a:r>
              <a:rPr lang="en-US" altLang="zh-TW">
                <a:latin typeface="微軟正黑體" pitchFamily="34" charset="-120"/>
                <a:ea typeface="微軟正黑體" pitchFamily="34" charset="-120"/>
                <a:hlinkClick r:id="rId6"/>
              </a:rPr>
              <a:t>https://www.facebook.com/HKRC.odr?ref=ts&amp;fref=ts</a:t>
            </a:r>
            <a:endParaRPr lang="en-US" altLang="zh-TW">
              <a:latin typeface="微軟正黑體" pitchFamily="34" charset="-120"/>
              <a:ea typeface="微軟正黑體" pitchFamily="34" charset="-120"/>
            </a:endParaRPr>
          </a:p>
          <a:p>
            <a:endParaRPr lang="zh-TW" altLang="en-US">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內容版面配置區 2"/>
          <p:cNvSpPr>
            <a:spLocks noGrp="1"/>
          </p:cNvSpPr>
          <p:nvPr>
            <p:ph idx="1"/>
          </p:nvPr>
        </p:nvSpPr>
        <p:spPr>
          <a:xfrm>
            <a:off x="457200" y="2133600"/>
            <a:ext cx="8229600" cy="3992563"/>
          </a:xfrm>
        </p:spPr>
        <p:txBody>
          <a:bodyPr/>
          <a:lstStyle/>
          <a:p>
            <a:pPr eaLnBrk="1" hangingPunct="1">
              <a:buFont typeface="Arial" charset="0"/>
              <a:buNone/>
            </a:pPr>
            <a:r>
              <a:rPr lang="en-US" altLang="zh-TW" smtClean="0">
                <a:latin typeface="微軟正黑體" pitchFamily="34" charset="-120"/>
                <a:ea typeface="微軟正黑體" pitchFamily="34" charset="-120"/>
              </a:rPr>
              <a:t>1.</a:t>
            </a:r>
            <a:r>
              <a:rPr lang="zh-TW" altLang="en-US" smtClean="0">
                <a:latin typeface="微軟正黑體" pitchFamily="34" charset="-120"/>
                <a:ea typeface="微軟正黑體" pitchFamily="34" charset="-120"/>
              </a:rPr>
              <a:t> 尼泊爾的彼鄰國家是</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A.</a:t>
            </a:r>
            <a:r>
              <a:rPr lang="zh-TW" altLang="en-US" smtClean="0">
                <a:latin typeface="微軟正黑體" pitchFamily="34" charset="-120"/>
                <a:ea typeface="微軟正黑體" pitchFamily="34" charset="-120"/>
              </a:rPr>
              <a:t> 緬甸和老撾</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B.</a:t>
            </a:r>
            <a:r>
              <a:rPr lang="zh-TW" altLang="en-US" smtClean="0">
                <a:latin typeface="微軟正黑體" pitchFamily="34" charset="-120"/>
                <a:ea typeface="微軟正黑體" pitchFamily="34" charset="-120"/>
              </a:rPr>
              <a:t> </a:t>
            </a:r>
            <a:r>
              <a:rPr lang="zh-TW" altLang="en-US" smtClean="0">
                <a:solidFill>
                  <a:srgbClr val="FF0000"/>
                </a:solidFill>
                <a:latin typeface="微軟正黑體" pitchFamily="34" charset="-120"/>
                <a:ea typeface="微軟正黑體" pitchFamily="34" charset="-120"/>
              </a:rPr>
              <a:t>中國和印度</a:t>
            </a:r>
            <a:endParaRPr lang="en-US" altLang="zh-TW" smtClean="0">
              <a:solidFill>
                <a:srgbClr val="FF0000"/>
              </a:solidFill>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C. </a:t>
            </a:r>
            <a:r>
              <a:rPr lang="zh-TW" altLang="en-US" smtClean="0">
                <a:latin typeface="微軟正黑體" pitchFamily="34" charset="-120"/>
                <a:ea typeface="微軟正黑體" pitchFamily="34" charset="-120"/>
              </a:rPr>
              <a:t>加拿大和美國</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D.</a:t>
            </a:r>
            <a:r>
              <a:rPr lang="zh-TW" altLang="en-US" smtClean="0">
                <a:latin typeface="微軟正黑體" pitchFamily="34" charset="-120"/>
                <a:ea typeface="微軟正黑體" pitchFamily="34" charset="-120"/>
              </a:rPr>
              <a:t> 巴基斯坦和阿富汗</a:t>
            </a:r>
          </a:p>
        </p:txBody>
      </p:sp>
      <p:pic>
        <p:nvPicPr>
          <p:cNvPr id="5123" name="Picture 2" descr="C:\Users\din.howard\Documents\服務相關\賑災\四川安雅\hkrc.png"/>
          <p:cNvPicPr>
            <a:picLocks noChangeAspect="1" noChangeArrowheads="1"/>
          </p:cNvPicPr>
          <p:nvPr/>
        </p:nvPicPr>
        <p:blipFill>
          <a:blip r:embed="rId2" cstate="print"/>
          <a:srcRect/>
          <a:stretch>
            <a:fillRect/>
          </a:stretch>
        </p:blipFill>
        <p:spPr bwMode="auto">
          <a:xfrm>
            <a:off x="539750" y="333375"/>
            <a:ext cx="2984500" cy="609600"/>
          </a:xfrm>
          <a:prstGeom prst="rect">
            <a:avLst/>
          </a:prstGeom>
          <a:noFill/>
          <a:ln w="9525">
            <a:noFill/>
            <a:miter lim="800000"/>
            <a:headEnd/>
            <a:tailEnd/>
          </a:ln>
        </p:spPr>
      </p:pic>
      <p:sp>
        <p:nvSpPr>
          <p:cNvPr id="5" name="標題 1"/>
          <p:cNvSpPr txBox="1">
            <a:spLocks/>
          </p:cNvSpPr>
          <p:nvPr/>
        </p:nvSpPr>
        <p:spPr>
          <a:xfrm>
            <a:off x="539750" y="908050"/>
            <a:ext cx="8229600" cy="1143000"/>
          </a:xfrm>
          <a:prstGeom prst="rect">
            <a:avLst/>
          </a:prstGeom>
        </p:spPr>
        <p:txBody>
          <a:bodyPr anchor="ctr">
            <a:normAutofit/>
          </a:bodyPr>
          <a:lstStyle/>
          <a:p>
            <a:pPr algn="ctr" fontAlgn="auto">
              <a:spcAft>
                <a:spcPts val="0"/>
              </a:spcAft>
              <a:defRPr/>
            </a:pPr>
            <a:r>
              <a:rPr kumimoji="0" lang="zh-TW" altLang="en-US" sz="4400" b="1" dirty="0">
                <a:latin typeface="微軟正黑體" pitchFamily="34" charset="-120"/>
                <a:ea typeface="微軟正黑體" pitchFamily="34" charset="-120"/>
                <a:cs typeface="+mj-cs"/>
              </a:rPr>
              <a:t>考考你．尼泊爾知識</a:t>
            </a:r>
            <a:endParaRPr kumimoji="0" lang="zh-TW" altLang="en-US" sz="4400" dirty="0">
              <a:latin typeface="微軟正黑體" pitchFamily="34" charset="-120"/>
              <a:ea typeface="微軟正黑體" pitchFamily="34" charset="-120"/>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內容版面配置區 2"/>
          <p:cNvSpPr>
            <a:spLocks noGrp="1"/>
          </p:cNvSpPr>
          <p:nvPr>
            <p:ph idx="1"/>
          </p:nvPr>
        </p:nvSpPr>
        <p:spPr>
          <a:xfrm>
            <a:off x="457200" y="2276475"/>
            <a:ext cx="8229600" cy="3849688"/>
          </a:xfrm>
        </p:spPr>
        <p:txBody>
          <a:bodyPr/>
          <a:lstStyle/>
          <a:p>
            <a:pPr eaLnBrk="1" hangingPunct="1">
              <a:buFont typeface="Arial" charset="0"/>
              <a:buNone/>
            </a:pPr>
            <a:r>
              <a:rPr lang="en-US" altLang="zh-TW" smtClean="0">
                <a:latin typeface="微軟正黑體" pitchFamily="34" charset="-120"/>
                <a:ea typeface="微軟正黑體" pitchFamily="34" charset="-120"/>
              </a:rPr>
              <a:t>2.</a:t>
            </a:r>
            <a:r>
              <a:rPr lang="zh-TW" altLang="en-US" smtClean="0">
                <a:latin typeface="微軟正黑體" pitchFamily="34" charset="-120"/>
                <a:ea typeface="微軟正黑體" pitchFamily="34" charset="-120"/>
              </a:rPr>
              <a:t> 尼泊爾的最高山峰是</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A.</a:t>
            </a:r>
            <a:r>
              <a:rPr lang="zh-TW" altLang="en-US" smtClean="0">
                <a:latin typeface="微軟正黑體" pitchFamily="34" charset="-120"/>
                <a:ea typeface="微軟正黑體" pitchFamily="34" charset="-120"/>
              </a:rPr>
              <a:t>洛子峰</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B.</a:t>
            </a:r>
            <a:r>
              <a:rPr lang="zh-TW" altLang="en-US" smtClean="0">
                <a:latin typeface="微軟正黑體" pitchFamily="34" charset="-120"/>
                <a:ea typeface="微軟正黑體" pitchFamily="34" charset="-120"/>
              </a:rPr>
              <a:t>干城章嘉峰</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C.</a:t>
            </a:r>
            <a:r>
              <a:rPr lang="zh-TW" altLang="en-US" smtClean="0">
                <a:latin typeface="微軟正黑體" pitchFamily="34" charset="-120"/>
                <a:ea typeface="微軟正黑體" pitchFamily="34" charset="-120"/>
              </a:rPr>
              <a:t>喬戈里峰</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D.</a:t>
            </a:r>
            <a:r>
              <a:rPr lang="zh-TW" altLang="en-US" smtClean="0">
                <a:latin typeface="微軟正黑體" pitchFamily="34" charset="-120"/>
                <a:ea typeface="微軟正黑體" pitchFamily="34" charset="-120"/>
              </a:rPr>
              <a:t>珠穆朗瑪峰</a:t>
            </a:r>
            <a:endParaRPr lang="en-US" altLang="zh-TW" smtClean="0">
              <a:latin typeface="微軟正黑體" pitchFamily="34" charset="-120"/>
              <a:ea typeface="微軟正黑體" pitchFamily="34" charset="-120"/>
            </a:endParaRPr>
          </a:p>
        </p:txBody>
      </p:sp>
      <p:pic>
        <p:nvPicPr>
          <p:cNvPr id="6147" name="Picture 2" descr="C:\Users\din.howard\Documents\服務相關\賑災\四川安雅\hkrc.png"/>
          <p:cNvPicPr>
            <a:picLocks noChangeAspect="1" noChangeArrowheads="1"/>
          </p:cNvPicPr>
          <p:nvPr/>
        </p:nvPicPr>
        <p:blipFill>
          <a:blip r:embed="rId2" cstate="print"/>
          <a:srcRect/>
          <a:stretch>
            <a:fillRect/>
          </a:stretch>
        </p:blipFill>
        <p:spPr bwMode="auto">
          <a:xfrm>
            <a:off x="539750" y="333375"/>
            <a:ext cx="2984500" cy="609600"/>
          </a:xfrm>
          <a:prstGeom prst="rect">
            <a:avLst/>
          </a:prstGeom>
          <a:noFill/>
          <a:ln w="9525">
            <a:noFill/>
            <a:miter lim="800000"/>
            <a:headEnd/>
            <a:tailEnd/>
          </a:ln>
        </p:spPr>
      </p:pic>
      <p:sp>
        <p:nvSpPr>
          <p:cNvPr id="5" name="標題 1"/>
          <p:cNvSpPr txBox="1">
            <a:spLocks/>
          </p:cNvSpPr>
          <p:nvPr/>
        </p:nvSpPr>
        <p:spPr>
          <a:xfrm>
            <a:off x="539750" y="908050"/>
            <a:ext cx="8229600" cy="1143000"/>
          </a:xfrm>
          <a:prstGeom prst="rect">
            <a:avLst/>
          </a:prstGeom>
        </p:spPr>
        <p:txBody>
          <a:bodyPr anchor="ctr">
            <a:normAutofit/>
          </a:bodyPr>
          <a:lstStyle/>
          <a:p>
            <a:pPr algn="ctr" fontAlgn="auto">
              <a:spcAft>
                <a:spcPts val="0"/>
              </a:spcAft>
              <a:defRPr/>
            </a:pPr>
            <a:r>
              <a:rPr kumimoji="0" lang="zh-TW" altLang="en-US" sz="4400" b="1" dirty="0">
                <a:latin typeface="微軟正黑體" pitchFamily="34" charset="-120"/>
                <a:ea typeface="微軟正黑體" pitchFamily="34" charset="-120"/>
                <a:cs typeface="+mj-cs"/>
              </a:rPr>
              <a:t>考考你．尼泊爾知識</a:t>
            </a:r>
            <a:endParaRPr kumimoji="0" lang="zh-TW" altLang="en-US" sz="4400" dirty="0">
              <a:latin typeface="微軟正黑體" pitchFamily="34" charset="-120"/>
              <a:ea typeface="微軟正黑體" pitchFamily="34" charset="-120"/>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內容版面配置區 2"/>
          <p:cNvSpPr>
            <a:spLocks noGrp="1"/>
          </p:cNvSpPr>
          <p:nvPr>
            <p:ph idx="1"/>
          </p:nvPr>
        </p:nvSpPr>
        <p:spPr>
          <a:xfrm>
            <a:off x="457200" y="2420938"/>
            <a:ext cx="8229600" cy="3705225"/>
          </a:xfrm>
        </p:spPr>
        <p:txBody>
          <a:bodyPr/>
          <a:lstStyle/>
          <a:p>
            <a:pPr eaLnBrk="1" hangingPunct="1">
              <a:buFont typeface="Arial" charset="0"/>
              <a:buNone/>
            </a:pPr>
            <a:r>
              <a:rPr lang="en-US" altLang="zh-TW" smtClean="0">
                <a:latin typeface="微軟正黑體" pitchFamily="34" charset="-120"/>
                <a:ea typeface="微軟正黑體" pitchFamily="34" charset="-120"/>
              </a:rPr>
              <a:t>2.</a:t>
            </a:r>
            <a:r>
              <a:rPr lang="zh-TW" altLang="en-US" smtClean="0">
                <a:latin typeface="微軟正黑體" pitchFamily="34" charset="-120"/>
                <a:ea typeface="微軟正黑體" pitchFamily="34" charset="-120"/>
              </a:rPr>
              <a:t> 尼泊爾的最高山峰是</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A.</a:t>
            </a:r>
            <a:r>
              <a:rPr lang="zh-TW" altLang="en-US" smtClean="0">
                <a:latin typeface="微軟正黑體" pitchFamily="34" charset="-120"/>
                <a:ea typeface="微軟正黑體" pitchFamily="34" charset="-120"/>
              </a:rPr>
              <a:t>洛子峰</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B.</a:t>
            </a:r>
            <a:r>
              <a:rPr lang="zh-TW" altLang="en-US" smtClean="0">
                <a:latin typeface="微軟正黑體" pitchFamily="34" charset="-120"/>
                <a:ea typeface="微軟正黑體" pitchFamily="34" charset="-120"/>
              </a:rPr>
              <a:t>干城章嘉峰</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C.</a:t>
            </a:r>
            <a:r>
              <a:rPr lang="zh-TW" altLang="en-US" smtClean="0">
                <a:latin typeface="微軟正黑體" pitchFamily="34" charset="-120"/>
                <a:ea typeface="微軟正黑體" pitchFamily="34" charset="-120"/>
              </a:rPr>
              <a:t>喬戈里峰</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D.</a:t>
            </a:r>
            <a:r>
              <a:rPr lang="zh-TW" altLang="en-US" smtClean="0">
                <a:solidFill>
                  <a:srgbClr val="FF0000"/>
                </a:solidFill>
                <a:latin typeface="微軟正黑體" pitchFamily="34" charset="-120"/>
                <a:ea typeface="微軟正黑體" pitchFamily="34" charset="-120"/>
              </a:rPr>
              <a:t>珠穆朗瑪峰</a:t>
            </a:r>
            <a:endParaRPr lang="en-US" altLang="zh-TW" smtClean="0">
              <a:solidFill>
                <a:srgbClr val="FF0000"/>
              </a:solidFill>
              <a:latin typeface="微軟正黑體" pitchFamily="34" charset="-120"/>
              <a:ea typeface="微軟正黑體" pitchFamily="34" charset="-120"/>
            </a:endParaRPr>
          </a:p>
        </p:txBody>
      </p:sp>
      <p:pic>
        <p:nvPicPr>
          <p:cNvPr id="7171" name="Picture 2" descr="C:\Users\din.howard\Documents\服務相關\賑災\四川安雅\hkrc.png"/>
          <p:cNvPicPr>
            <a:picLocks noChangeAspect="1" noChangeArrowheads="1"/>
          </p:cNvPicPr>
          <p:nvPr/>
        </p:nvPicPr>
        <p:blipFill>
          <a:blip r:embed="rId2" cstate="print"/>
          <a:srcRect/>
          <a:stretch>
            <a:fillRect/>
          </a:stretch>
        </p:blipFill>
        <p:spPr bwMode="auto">
          <a:xfrm>
            <a:off x="539750" y="333375"/>
            <a:ext cx="2984500" cy="609600"/>
          </a:xfrm>
          <a:prstGeom prst="rect">
            <a:avLst/>
          </a:prstGeom>
          <a:noFill/>
          <a:ln w="9525">
            <a:noFill/>
            <a:miter lim="800000"/>
            <a:headEnd/>
            <a:tailEnd/>
          </a:ln>
        </p:spPr>
      </p:pic>
      <p:sp>
        <p:nvSpPr>
          <p:cNvPr id="5" name="標題 1"/>
          <p:cNvSpPr txBox="1">
            <a:spLocks/>
          </p:cNvSpPr>
          <p:nvPr/>
        </p:nvSpPr>
        <p:spPr>
          <a:xfrm>
            <a:off x="539750" y="908050"/>
            <a:ext cx="8229600" cy="1143000"/>
          </a:xfrm>
          <a:prstGeom prst="rect">
            <a:avLst/>
          </a:prstGeom>
        </p:spPr>
        <p:txBody>
          <a:bodyPr anchor="ctr">
            <a:normAutofit/>
          </a:bodyPr>
          <a:lstStyle/>
          <a:p>
            <a:pPr algn="ctr" fontAlgn="auto">
              <a:spcAft>
                <a:spcPts val="0"/>
              </a:spcAft>
              <a:defRPr/>
            </a:pPr>
            <a:r>
              <a:rPr kumimoji="0" lang="zh-TW" altLang="en-US" sz="4400" b="1" dirty="0">
                <a:latin typeface="微軟正黑體" pitchFamily="34" charset="-120"/>
                <a:ea typeface="微軟正黑體" pitchFamily="34" charset="-120"/>
                <a:cs typeface="+mj-cs"/>
              </a:rPr>
              <a:t>考考你．尼泊爾知識</a:t>
            </a:r>
            <a:endParaRPr kumimoji="0" lang="zh-TW" altLang="en-US" sz="4400" dirty="0">
              <a:latin typeface="微軟正黑體" pitchFamily="34" charset="-120"/>
              <a:ea typeface="微軟正黑體" pitchFamily="34" charset="-120"/>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內容版面配置區 2"/>
          <p:cNvSpPr>
            <a:spLocks noGrp="1"/>
          </p:cNvSpPr>
          <p:nvPr>
            <p:ph idx="1"/>
          </p:nvPr>
        </p:nvSpPr>
        <p:spPr>
          <a:xfrm>
            <a:off x="457200" y="2492375"/>
            <a:ext cx="8229600" cy="3633788"/>
          </a:xfrm>
        </p:spPr>
        <p:txBody>
          <a:bodyPr/>
          <a:lstStyle/>
          <a:p>
            <a:pPr eaLnBrk="1" hangingPunct="1">
              <a:buFont typeface="Arial" charset="0"/>
              <a:buNone/>
            </a:pPr>
            <a:r>
              <a:rPr lang="en-US" altLang="zh-TW" smtClean="0">
                <a:latin typeface="微軟正黑體" pitchFamily="34" charset="-120"/>
                <a:ea typeface="微軟正黑體" pitchFamily="34" charset="-120"/>
              </a:rPr>
              <a:t>3.</a:t>
            </a:r>
            <a:r>
              <a:rPr lang="zh-TW" altLang="en-US" smtClean="0">
                <a:latin typeface="微軟正黑體" pitchFamily="34" charset="-120"/>
                <a:ea typeface="微軟正黑體" pitchFamily="34" charset="-120"/>
              </a:rPr>
              <a:t> 尼泊爾的主要宗教是</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A.</a:t>
            </a:r>
            <a:r>
              <a:rPr lang="zh-TW" altLang="en-US" smtClean="0">
                <a:latin typeface="微軟正黑體" pitchFamily="34" charset="-120"/>
                <a:ea typeface="微軟正黑體" pitchFamily="34" charset="-120"/>
              </a:rPr>
              <a:t> 印度教</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B.</a:t>
            </a:r>
            <a:r>
              <a:rPr lang="zh-TW" altLang="en-US" smtClean="0">
                <a:latin typeface="微軟正黑體" pitchFamily="34" charset="-120"/>
                <a:ea typeface="微軟正黑體" pitchFamily="34" charset="-120"/>
              </a:rPr>
              <a:t> 佛教</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C.</a:t>
            </a:r>
            <a:r>
              <a:rPr lang="zh-TW" altLang="en-US" smtClean="0">
                <a:latin typeface="微軟正黑體" pitchFamily="34" charset="-120"/>
                <a:ea typeface="微軟正黑體" pitchFamily="34" charset="-120"/>
              </a:rPr>
              <a:t> 伊斯蘭教</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D.</a:t>
            </a:r>
            <a:r>
              <a:rPr lang="zh-TW" altLang="en-US" smtClean="0">
                <a:latin typeface="微軟正黑體" pitchFamily="34" charset="-120"/>
                <a:ea typeface="微軟正黑體" pitchFamily="34" charset="-120"/>
              </a:rPr>
              <a:t> 基督教</a:t>
            </a:r>
          </a:p>
        </p:txBody>
      </p:sp>
      <p:pic>
        <p:nvPicPr>
          <p:cNvPr id="8195" name="Picture 2" descr="C:\Users\din.howard\Documents\服務相關\賑災\四川安雅\hkrc.png"/>
          <p:cNvPicPr>
            <a:picLocks noChangeAspect="1" noChangeArrowheads="1"/>
          </p:cNvPicPr>
          <p:nvPr/>
        </p:nvPicPr>
        <p:blipFill>
          <a:blip r:embed="rId2" cstate="print"/>
          <a:srcRect/>
          <a:stretch>
            <a:fillRect/>
          </a:stretch>
        </p:blipFill>
        <p:spPr bwMode="auto">
          <a:xfrm>
            <a:off x="539750" y="333375"/>
            <a:ext cx="2984500" cy="609600"/>
          </a:xfrm>
          <a:prstGeom prst="rect">
            <a:avLst/>
          </a:prstGeom>
          <a:noFill/>
          <a:ln w="9525">
            <a:noFill/>
            <a:miter lim="800000"/>
            <a:headEnd/>
            <a:tailEnd/>
          </a:ln>
        </p:spPr>
      </p:pic>
      <p:sp>
        <p:nvSpPr>
          <p:cNvPr id="5" name="標題 1"/>
          <p:cNvSpPr txBox="1">
            <a:spLocks/>
          </p:cNvSpPr>
          <p:nvPr/>
        </p:nvSpPr>
        <p:spPr>
          <a:xfrm>
            <a:off x="539750" y="908050"/>
            <a:ext cx="8229600" cy="1143000"/>
          </a:xfrm>
          <a:prstGeom prst="rect">
            <a:avLst/>
          </a:prstGeom>
        </p:spPr>
        <p:txBody>
          <a:bodyPr anchor="ctr">
            <a:normAutofit/>
          </a:bodyPr>
          <a:lstStyle/>
          <a:p>
            <a:pPr algn="ctr" fontAlgn="auto">
              <a:spcAft>
                <a:spcPts val="0"/>
              </a:spcAft>
              <a:defRPr/>
            </a:pPr>
            <a:r>
              <a:rPr kumimoji="0" lang="zh-TW" altLang="en-US" sz="4400" b="1" dirty="0">
                <a:latin typeface="微軟正黑體" pitchFamily="34" charset="-120"/>
                <a:ea typeface="微軟正黑體" pitchFamily="34" charset="-120"/>
                <a:cs typeface="+mj-cs"/>
              </a:rPr>
              <a:t>考考你．尼泊爾知識</a:t>
            </a:r>
            <a:endParaRPr kumimoji="0" lang="zh-TW" altLang="en-US" sz="4400" dirty="0">
              <a:latin typeface="微軟正黑體" pitchFamily="34" charset="-120"/>
              <a:ea typeface="微軟正黑體" pitchFamily="34" charset="-120"/>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內容版面配置區 2"/>
          <p:cNvSpPr>
            <a:spLocks noGrp="1"/>
          </p:cNvSpPr>
          <p:nvPr>
            <p:ph idx="1"/>
          </p:nvPr>
        </p:nvSpPr>
        <p:spPr>
          <a:xfrm>
            <a:off x="457200" y="2349500"/>
            <a:ext cx="8229600" cy="3776663"/>
          </a:xfrm>
        </p:spPr>
        <p:txBody>
          <a:bodyPr/>
          <a:lstStyle/>
          <a:p>
            <a:pPr eaLnBrk="1" hangingPunct="1">
              <a:buFont typeface="Arial" charset="0"/>
              <a:buNone/>
            </a:pPr>
            <a:r>
              <a:rPr lang="en-US" altLang="zh-TW" smtClean="0">
                <a:latin typeface="微軟正黑體" pitchFamily="34" charset="-120"/>
                <a:ea typeface="微軟正黑體" pitchFamily="34" charset="-120"/>
              </a:rPr>
              <a:t>3.</a:t>
            </a:r>
            <a:r>
              <a:rPr lang="zh-TW" altLang="en-US" smtClean="0">
                <a:latin typeface="微軟正黑體" pitchFamily="34" charset="-120"/>
                <a:ea typeface="微軟正黑體" pitchFamily="34" charset="-120"/>
              </a:rPr>
              <a:t> 尼泊爾的主要宗教是</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A.</a:t>
            </a:r>
            <a:r>
              <a:rPr lang="zh-TW" altLang="en-US" smtClean="0">
                <a:latin typeface="微軟正黑體" pitchFamily="34" charset="-120"/>
                <a:ea typeface="微軟正黑體" pitchFamily="34" charset="-120"/>
              </a:rPr>
              <a:t> </a:t>
            </a:r>
            <a:r>
              <a:rPr lang="zh-TW" altLang="en-US" smtClean="0">
                <a:solidFill>
                  <a:srgbClr val="FF0000"/>
                </a:solidFill>
                <a:latin typeface="微軟正黑體" pitchFamily="34" charset="-120"/>
                <a:ea typeface="微軟正黑體" pitchFamily="34" charset="-120"/>
              </a:rPr>
              <a:t>印度教</a:t>
            </a:r>
            <a:endParaRPr lang="en-US" altLang="zh-TW" smtClean="0">
              <a:solidFill>
                <a:srgbClr val="FF0000"/>
              </a:solidFill>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B.</a:t>
            </a:r>
            <a:r>
              <a:rPr lang="zh-TW" altLang="en-US" smtClean="0">
                <a:latin typeface="微軟正黑體" pitchFamily="34" charset="-120"/>
                <a:ea typeface="微軟正黑體" pitchFamily="34" charset="-120"/>
              </a:rPr>
              <a:t> 佛教</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C.</a:t>
            </a:r>
            <a:r>
              <a:rPr lang="zh-TW" altLang="en-US" smtClean="0">
                <a:latin typeface="微軟正黑體" pitchFamily="34" charset="-120"/>
                <a:ea typeface="微軟正黑體" pitchFamily="34" charset="-120"/>
              </a:rPr>
              <a:t> 伊斯蘭教</a:t>
            </a:r>
            <a:endParaRPr lang="en-US" altLang="zh-TW" smtClean="0">
              <a:latin typeface="微軟正黑體" pitchFamily="34" charset="-120"/>
              <a:ea typeface="微軟正黑體" pitchFamily="34" charset="-120"/>
            </a:endParaRPr>
          </a:p>
          <a:p>
            <a:pPr lvl="1" eaLnBrk="1" hangingPunct="1">
              <a:buFont typeface="Arial" charset="0"/>
              <a:buNone/>
            </a:pPr>
            <a:r>
              <a:rPr lang="en-US" altLang="zh-TW" smtClean="0">
                <a:latin typeface="微軟正黑體" pitchFamily="34" charset="-120"/>
                <a:ea typeface="微軟正黑體" pitchFamily="34" charset="-120"/>
              </a:rPr>
              <a:t>D.</a:t>
            </a:r>
            <a:r>
              <a:rPr lang="zh-TW" altLang="en-US" smtClean="0">
                <a:latin typeface="微軟正黑體" pitchFamily="34" charset="-120"/>
                <a:ea typeface="微軟正黑體" pitchFamily="34" charset="-120"/>
              </a:rPr>
              <a:t> 基督教</a:t>
            </a:r>
          </a:p>
        </p:txBody>
      </p:sp>
      <p:pic>
        <p:nvPicPr>
          <p:cNvPr id="9219" name="Picture 2" descr="C:\Users\din.howard\Documents\服務相關\賑災\四川安雅\hkrc.png"/>
          <p:cNvPicPr>
            <a:picLocks noChangeAspect="1" noChangeArrowheads="1"/>
          </p:cNvPicPr>
          <p:nvPr/>
        </p:nvPicPr>
        <p:blipFill>
          <a:blip r:embed="rId2" cstate="print"/>
          <a:srcRect/>
          <a:stretch>
            <a:fillRect/>
          </a:stretch>
        </p:blipFill>
        <p:spPr bwMode="auto">
          <a:xfrm>
            <a:off x="539750" y="333375"/>
            <a:ext cx="2984500" cy="609600"/>
          </a:xfrm>
          <a:prstGeom prst="rect">
            <a:avLst/>
          </a:prstGeom>
          <a:noFill/>
          <a:ln w="9525">
            <a:noFill/>
            <a:miter lim="800000"/>
            <a:headEnd/>
            <a:tailEnd/>
          </a:ln>
        </p:spPr>
      </p:pic>
      <p:sp>
        <p:nvSpPr>
          <p:cNvPr id="5" name="標題 1"/>
          <p:cNvSpPr txBox="1">
            <a:spLocks/>
          </p:cNvSpPr>
          <p:nvPr/>
        </p:nvSpPr>
        <p:spPr>
          <a:xfrm>
            <a:off x="539750" y="908050"/>
            <a:ext cx="8229600" cy="1143000"/>
          </a:xfrm>
          <a:prstGeom prst="rect">
            <a:avLst/>
          </a:prstGeom>
        </p:spPr>
        <p:txBody>
          <a:bodyPr anchor="ctr">
            <a:normAutofit/>
          </a:bodyPr>
          <a:lstStyle/>
          <a:p>
            <a:pPr algn="ctr" fontAlgn="auto">
              <a:spcAft>
                <a:spcPts val="0"/>
              </a:spcAft>
              <a:defRPr/>
            </a:pPr>
            <a:r>
              <a:rPr kumimoji="0" lang="zh-TW" altLang="en-US" sz="4400" b="1" dirty="0">
                <a:latin typeface="微軟正黑體" pitchFamily="34" charset="-120"/>
                <a:ea typeface="微軟正黑體" pitchFamily="34" charset="-120"/>
                <a:cs typeface="+mj-cs"/>
              </a:rPr>
              <a:t>考考你．尼泊爾知識</a:t>
            </a:r>
            <a:endParaRPr kumimoji="0" lang="zh-TW" altLang="en-US" sz="4400" dirty="0">
              <a:latin typeface="微軟正黑體" pitchFamily="34" charset="-120"/>
              <a:ea typeface="微軟正黑體" pitchFamily="34" charset="-120"/>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標題 1"/>
          <p:cNvSpPr>
            <a:spLocks noGrp="1"/>
          </p:cNvSpPr>
          <p:nvPr>
            <p:ph type="title"/>
          </p:nvPr>
        </p:nvSpPr>
        <p:spPr/>
        <p:txBody>
          <a:bodyPr/>
          <a:lstStyle/>
          <a:p>
            <a:pPr eaLnBrk="1" hangingPunct="1"/>
            <a:endParaRPr lang="zh-TW" altLang="en-US" smtClean="0"/>
          </a:p>
        </p:txBody>
      </p:sp>
      <p:sp>
        <p:nvSpPr>
          <p:cNvPr id="10243" name="內容版面配置區 2"/>
          <p:cNvSpPr>
            <a:spLocks noGrp="1"/>
          </p:cNvSpPr>
          <p:nvPr>
            <p:ph idx="1"/>
          </p:nvPr>
        </p:nvSpPr>
        <p:spPr>
          <a:xfrm>
            <a:off x="457200" y="2349500"/>
            <a:ext cx="8229600" cy="3776663"/>
          </a:xfrm>
        </p:spPr>
        <p:txBody>
          <a:bodyPr/>
          <a:lstStyle/>
          <a:p>
            <a:pPr eaLnBrk="1" hangingPunct="1">
              <a:buFont typeface="Arial" charset="0"/>
              <a:buNone/>
            </a:pPr>
            <a:r>
              <a:rPr lang="en-US" altLang="zh-TW" smtClean="0"/>
              <a:t>4.</a:t>
            </a:r>
            <a:r>
              <a:rPr lang="zh-TW" altLang="en-US" smtClean="0"/>
              <a:t> 尼泊爾的人類發展指數在</a:t>
            </a:r>
            <a:r>
              <a:rPr lang="en-US" altLang="zh-TW" smtClean="0"/>
              <a:t>187</a:t>
            </a:r>
            <a:r>
              <a:rPr lang="zh-TW" altLang="en-US" smtClean="0"/>
              <a:t>國家中排名</a:t>
            </a:r>
            <a:endParaRPr lang="en-US" altLang="zh-TW" smtClean="0"/>
          </a:p>
          <a:p>
            <a:pPr lvl="1" eaLnBrk="1" hangingPunct="1">
              <a:buFont typeface="Arial" charset="0"/>
              <a:buNone/>
            </a:pPr>
            <a:r>
              <a:rPr lang="en-US" altLang="zh-TW" smtClean="0"/>
              <a:t>A.</a:t>
            </a:r>
            <a:r>
              <a:rPr lang="zh-TW" altLang="en-US" smtClean="0"/>
              <a:t> </a:t>
            </a:r>
            <a:r>
              <a:rPr lang="en-US" altLang="zh-TW" smtClean="0"/>
              <a:t>143</a:t>
            </a:r>
          </a:p>
          <a:p>
            <a:pPr lvl="1" eaLnBrk="1" hangingPunct="1">
              <a:buFont typeface="Arial" charset="0"/>
              <a:buNone/>
            </a:pPr>
            <a:r>
              <a:rPr lang="en-US" altLang="zh-TW" smtClean="0"/>
              <a:t>B.</a:t>
            </a:r>
            <a:r>
              <a:rPr lang="zh-TW" altLang="en-US" smtClean="0"/>
              <a:t> </a:t>
            </a:r>
            <a:r>
              <a:rPr lang="en-US" altLang="zh-TW" smtClean="0"/>
              <a:t>157</a:t>
            </a:r>
          </a:p>
          <a:p>
            <a:pPr lvl="1" eaLnBrk="1" hangingPunct="1">
              <a:buFont typeface="Arial" charset="0"/>
              <a:buNone/>
            </a:pPr>
            <a:r>
              <a:rPr lang="en-US" altLang="zh-TW" smtClean="0"/>
              <a:t>C.</a:t>
            </a:r>
            <a:r>
              <a:rPr lang="zh-TW" altLang="en-US" smtClean="0"/>
              <a:t> </a:t>
            </a:r>
            <a:r>
              <a:rPr lang="en-US" altLang="zh-TW" smtClean="0"/>
              <a:t>171</a:t>
            </a:r>
          </a:p>
          <a:p>
            <a:pPr lvl="1" eaLnBrk="1" hangingPunct="1">
              <a:buFont typeface="Arial" charset="0"/>
              <a:buNone/>
            </a:pPr>
            <a:r>
              <a:rPr lang="en-US" altLang="zh-TW" smtClean="0"/>
              <a:t>D.</a:t>
            </a:r>
            <a:r>
              <a:rPr lang="zh-TW" altLang="en-US" smtClean="0"/>
              <a:t> </a:t>
            </a:r>
            <a:r>
              <a:rPr lang="en-US" altLang="zh-TW" smtClean="0"/>
              <a:t>185</a:t>
            </a:r>
          </a:p>
          <a:p>
            <a:pPr eaLnBrk="1" hangingPunct="1">
              <a:buFont typeface="Arial" charset="0"/>
              <a:buNone/>
            </a:pPr>
            <a:endParaRPr lang="en-US" altLang="zh-TW" smtClean="0"/>
          </a:p>
        </p:txBody>
      </p:sp>
      <p:pic>
        <p:nvPicPr>
          <p:cNvPr id="10244" name="Picture 2" descr="C:\Users\din.howard\Documents\服務相關\賑災\四川安雅\hkrc.png"/>
          <p:cNvPicPr>
            <a:picLocks noChangeAspect="1" noChangeArrowheads="1"/>
          </p:cNvPicPr>
          <p:nvPr/>
        </p:nvPicPr>
        <p:blipFill>
          <a:blip r:embed="rId2" cstate="print"/>
          <a:srcRect/>
          <a:stretch>
            <a:fillRect/>
          </a:stretch>
        </p:blipFill>
        <p:spPr bwMode="auto">
          <a:xfrm>
            <a:off x="539750" y="333375"/>
            <a:ext cx="2984500" cy="609600"/>
          </a:xfrm>
          <a:prstGeom prst="rect">
            <a:avLst/>
          </a:prstGeom>
          <a:noFill/>
          <a:ln w="9525">
            <a:noFill/>
            <a:miter lim="800000"/>
            <a:headEnd/>
            <a:tailEnd/>
          </a:ln>
        </p:spPr>
      </p:pic>
      <p:sp>
        <p:nvSpPr>
          <p:cNvPr id="5" name="標題 1"/>
          <p:cNvSpPr txBox="1">
            <a:spLocks/>
          </p:cNvSpPr>
          <p:nvPr/>
        </p:nvSpPr>
        <p:spPr>
          <a:xfrm>
            <a:off x="539750" y="908050"/>
            <a:ext cx="8229600" cy="1143000"/>
          </a:xfrm>
          <a:prstGeom prst="rect">
            <a:avLst/>
          </a:prstGeom>
        </p:spPr>
        <p:txBody>
          <a:bodyPr anchor="ctr">
            <a:normAutofit/>
          </a:bodyPr>
          <a:lstStyle/>
          <a:p>
            <a:pPr algn="ctr" fontAlgn="auto">
              <a:spcAft>
                <a:spcPts val="0"/>
              </a:spcAft>
              <a:defRPr/>
            </a:pPr>
            <a:r>
              <a:rPr kumimoji="0" lang="zh-TW" altLang="en-US" sz="4400" b="1">
                <a:latin typeface="+mj-lt"/>
                <a:ea typeface="+mj-ea"/>
                <a:cs typeface="+mj-cs"/>
              </a:rPr>
              <a:t>考考你．尼泊爾知識</a:t>
            </a:r>
            <a:endParaRPr kumimoji="0" lang="zh-TW" altLang="en-US" sz="4400" dirty="0">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2267</Words>
  <Application>Microsoft Office PowerPoint</Application>
  <PresentationFormat>如螢幕大小 (4:3)</PresentationFormat>
  <Paragraphs>271</Paragraphs>
  <Slides>35</Slides>
  <Notes>12</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35</vt:i4>
      </vt:variant>
    </vt:vector>
  </HeadingPairs>
  <TitlesOfParts>
    <vt:vector size="40" baseType="lpstr">
      <vt:lpstr>Arial</vt:lpstr>
      <vt:lpstr>新細明體</vt:lpstr>
      <vt:lpstr>Calibri</vt:lpstr>
      <vt:lpstr>微軟正黑體</vt:lpstr>
      <vt:lpstr>Office 佈景主題</vt:lpstr>
      <vt:lpstr>尼泊爾 7.9級強烈大地震</vt:lpstr>
      <vt:lpstr>考考你．尼泊爾知識</vt:lpstr>
      <vt:lpstr>考考你．尼泊爾知識</vt:lpstr>
      <vt:lpstr>投影片 4</vt:lpstr>
      <vt:lpstr>投影片 5</vt:lpstr>
      <vt:lpstr>投影片 6</vt:lpstr>
      <vt:lpstr>投影片 7</vt:lpstr>
      <vt:lpstr>投影片 8</vt:lpstr>
      <vt:lpstr>投影片 9</vt:lpstr>
      <vt:lpstr>投影片 10</vt:lpstr>
      <vt:lpstr>投影片 11</vt:lpstr>
      <vt:lpstr>投影片 12</vt:lpstr>
      <vt:lpstr>2015年4月25日， 尼泊爾發生7.9級强烈地震， 已造成過萬人死傷， 估計死亡及受災人數會繼續上升。</vt:lpstr>
      <vt:lpstr>投影片 14</vt:lpstr>
      <vt:lpstr>人道危機</vt:lpstr>
      <vt:lpstr>人道危機</vt:lpstr>
      <vt:lpstr>人道危機</vt:lpstr>
      <vt:lpstr>除尼泊爾，其他受影響國家包括南亞地區的 印度、孟加拉、 巴基斯坦，以及中國。</vt:lpstr>
      <vt:lpstr>人道危機</vt:lpstr>
      <vt:lpstr>人道需要</vt:lpstr>
      <vt:lpstr>人道需要</vt:lpstr>
      <vt:lpstr>人道挑戰</vt:lpstr>
      <vt:lpstr>紅十字會與紅新月會國際聯合會亞太區 總監Jagan Chapagain </vt:lpstr>
      <vt:lpstr>投影片 24</vt:lpstr>
      <vt:lpstr>投影片 25</vt:lpstr>
      <vt:lpstr>人道救援及行動</vt:lpstr>
      <vt:lpstr>投影片 27</vt:lpstr>
      <vt:lpstr>紅十字會與紅新月會國際聯合會</vt:lpstr>
      <vt:lpstr>尼泊爾紅十字會</vt:lpstr>
      <vt:lpstr>投影片 30</vt:lpstr>
      <vt:lpstr>香港紅十字會</vt:lpstr>
      <vt:lpstr>捐款</vt:lpstr>
      <vt:lpstr>捐款</vt:lpstr>
      <vt:lpstr>參與賑災</vt:lpstr>
      <vt:lpstr>投影片 35</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qubie.tang</dc:creator>
  <cp:lastModifiedBy>dinhoward</cp:lastModifiedBy>
  <cp:revision>30</cp:revision>
  <dcterms:created xsi:type="dcterms:W3CDTF">2015-04-27T09:01:31Z</dcterms:created>
  <dcterms:modified xsi:type="dcterms:W3CDTF">2015-04-29T08:28:01Z</dcterms:modified>
</cp:coreProperties>
</file>